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5"/>
  </p:sldMasterIdLst>
  <p:notesMasterIdLst>
    <p:notesMasterId r:id="rId48"/>
  </p:notesMasterIdLst>
  <p:handoutMasterIdLst>
    <p:handoutMasterId r:id="rId49"/>
  </p:handoutMasterIdLst>
  <p:sldIdLst>
    <p:sldId id="258" r:id="rId6"/>
    <p:sldId id="303" r:id="rId7"/>
    <p:sldId id="321" r:id="rId8"/>
    <p:sldId id="322" r:id="rId9"/>
    <p:sldId id="323" r:id="rId10"/>
    <p:sldId id="262" r:id="rId11"/>
    <p:sldId id="324" r:id="rId12"/>
    <p:sldId id="292" r:id="rId13"/>
    <p:sldId id="320" r:id="rId14"/>
    <p:sldId id="325" r:id="rId15"/>
    <p:sldId id="326" r:id="rId16"/>
    <p:sldId id="293" r:id="rId17"/>
    <p:sldId id="327" r:id="rId18"/>
    <p:sldId id="318" r:id="rId19"/>
    <p:sldId id="302" r:id="rId20"/>
    <p:sldId id="334" r:id="rId21"/>
    <p:sldId id="335" r:id="rId22"/>
    <p:sldId id="336" r:id="rId23"/>
    <p:sldId id="337" r:id="rId24"/>
    <p:sldId id="338" r:id="rId25"/>
    <p:sldId id="319" r:id="rId26"/>
    <p:sldId id="281" r:id="rId27"/>
    <p:sldId id="282" r:id="rId28"/>
    <p:sldId id="263" r:id="rId29"/>
    <p:sldId id="328" r:id="rId30"/>
    <p:sldId id="309" r:id="rId31"/>
    <p:sldId id="283" r:id="rId32"/>
    <p:sldId id="298" r:id="rId33"/>
    <p:sldId id="310" r:id="rId34"/>
    <p:sldId id="329" r:id="rId35"/>
    <p:sldId id="311" r:id="rId36"/>
    <p:sldId id="312" r:id="rId37"/>
    <p:sldId id="313" r:id="rId38"/>
    <p:sldId id="314" r:id="rId39"/>
    <p:sldId id="315" r:id="rId40"/>
    <p:sldId id="330" r:id="rId41"/>
    <p:sldId id="264" r:id="rId42"/>
    <p:sldId id="331" r:id="rId43"/>
    <p:sldId id="279" r:id="rId44"/>
    <p:sldId id="332" r:id="rId45"/>
    <p:sldId id="280" r:id="rId46"/>
    <p:sldId id="333"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FAA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74" y="4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98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98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C6266CF-2143-4C2C-B213-0AE1EA4788D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7D8C154-958E-4743-92D7-99FF0E0811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3A26E06-1B90-4A6E-A078-DE9CBFD7578C}"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4615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ACED58-E854-4312-A9B8-98BE105969D9}" type="slidenum">
              <a:rPr lang="en-US" altLang="en-US"/>
              <a:pPr/>
              <a:t>37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By taking an active role in Title I, you’ll show your child:</a:t>
            </a:r>
          </a:p>
          <a:p>
            <a:pPr eaLnBrk="1" hangingPunct="1">
              <a:buFontTx/>
              <a:buChar char="•"/>
            </a:pPr>
            <a:r>
              <a:rPr lang="en-US" altLang="en-US" smtClean="0">
                <a:latin typeface="Arial" panose="020B0604020202020204" pitchFamily="34" charset="0"/>
              </a:rPr>
              <a:t>How important he or she is to you</a:t>
            </a:r>
          </a:p>
          <a:p>
            <a:pPr eaLnBrk="1" hangingPunct="1">
              <a:buFontTx/>
              <a:buChar char="•"/>
            </a:pPr>
            <a:r>
              <a:rPr lang="en-US" altLang="en-US" smtClean="0">
                <a:latin typeface="Arial" panose="020B0604020202020204" pitchFamily="34" charset="0"/>
              </a:rPr>
              <a:t>How important education is to you</a:t>
            </a:r>
          </a:p>
          <a:p>
            <a:pPr eaLnBrk="1" hangingPunct="1">
              <a:buFontTx/>
              <a:buChar char="•"/>
            </a:pPr>
            <a:r>
              <a:rPr lang="en-US" altLang="en-US" smtClean="0">
                <a:latin typeface="Arial" panose="020B0604020202020204" pitchFamily="34" charset="0"/>
              </a:rPr>
              <a:t>That you and the school are a team</a:t>
            </a:r>
          </a:p>
          <a:p>
            <a:pPr eaLnBrk="1" hangingPunct="1">
              <a:buFontTx/>
              <a:buChar char="•"/>
            </a:pPr>
            <a:endParaRPr lang="en-US" altLang="en-US" smtClean="0">
              <a:latin typeface="Arial" panose="020B0604020202020204" pitchFamily="34" charset="0"/>
            </a:endParaRPr>
          </a:p>
          <a:p>
            <a:pPr eaLnBrk="1" hangingPunct="1">
              <a:buFontTx/>
              <a:buChar char="•"/>
            </a:pPr>
            <a:r>
              <a:rPr lang="en-US" altLang="en-US" smtClean="0">
                <a:latin typeface="Arial" panose="020B0604020202020204" pitchFamily="34" charset="0"/>
              </a:rPr>
              <a:t>Speak up if you notice any problems – But, don’t criticize the school or a teacher in front of your child.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FB48B2F0-50CC-47B3-BA2A-DFE03C820F4D}"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F4FF4A22-993F-4DB0-A930-4F7C47352B08}"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By taking an active role in Title I, you’ll show your child:</a:t>
            </a:r>
          </a:p>
          <a:p>
            <a:pPr eaLnBrk="1" hangingPunct="1">
              <a:buFontTx/>
              <a:buChar char="•"/>
            </a:pPr>
            <a:r>
              <a:rPr lang="en-US" altLang="en-US" smtClean="0">
                <a:latin typeface="Arial" panose="020B0604020202020204" pitchFamily="34" charset="0"/>
              </a:rPr>
              <a:t>How important he or she is to you</a:t>
            </a:r>
          </a:p>
          <a:p>
            <a:pPr eaLnBrk="1" hangingPunct="1">
              <a:buFontTx/>
              <a:buChar char="•"/>
            </a:pPr>
            <a:r>
              <a:rPr lang="en-US" altLang="en-US" smtClean="0">
                <a:latin typeface="Arial" panose="020B0604020202020204" pitchFamily="34" charset="0"/>
              </a:rPr>
              <a:t>How important education is to you</a:t>
            </a:r>
          </a:p>
          <a:p>
            <a:pPr eaLnBrk="1" hangingPunct="1">
              <a:buFontTx/>
              <a:buChar char="•"/>
            </a:pPr>
            <a:r>
              <a:rPr lang="en-US" altLang="en-US" smtClean="0">
                <a:latin typeface="Arial" panose="020B0604020202020204" pitchFamily="34" charset="0"/>
              </a:rPr>
              <a:t>That you and the school are a team</a:t>
            </a:r>
          </a:p>
          <a:p>
            <a:pPr eaLnBrk="1" hangingPunct="1">
              <a:buFontTx/>
              <a:buChar char="•"/>
            </a:pPr>
            <a:endParaRPr lang="en-US" altLang="en-US" smtClean="0">
              <a:latin typeface="Arial" panose="020B0604020202020204" pitchFamily="34" charset="0"/>
            </a:endParaRPr>
          </a:p>
          <a:p>
            <a:pPr eaLnBrk="1" hangingPunct="1">
              <a:buFontTx/>
              <a:buChar char="•"/>
            </a:pPr>
            <a:r>
              <a:rPr lang="en-US" altLang="en-US" smtClean="0">
                <a:latin typeface="Arial" panose="020B0604020202020204" pitchFamily="34" charset="0"/>
              </a:rPr>
              <a:t>Speak up if you notice any problems – But, don’t criticize the school or a teacher in front of your child.</a:t>
            </a:r>
          </a:p>
        </p:txBody>
      </p:sp>
    </p:spTree>
    <p:extLst>
      <p:ext uri="{BB962C8B-B14F-4D97-AF65-F5344CB8AC3E}">
        <p14:creationId xmlns:p14="http://schemas.microsoft.com/office/powerpoint/2010/main" val="400828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0DC4E80-27C6-42C1-9331-2494CBBB4A44}"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3025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BB8AFC-330B-494A-9EFF-BA6EF55F177B}" type="slidenum">
              <a:rPr lang="en-US" altLang="en-US"/>
              <a:pPr/>
              <a:t>6</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Schools work to identify students most in need of educational help. Students do not have to be from low-income families to receive help.  The schools set goals for improvement, measure student progress, using standards set forth in the state’s Title I plan, develop programs that add to regular classroom instruction, and involve parents in all aspects of the program.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03F8434-5985-42B6-93BC-E09117F16A06}" type="slidenum">
              <a:rPr lang="en-US" altLang="en-US">
                <a:latin typeface="Arial" panose="020B0604020202020204" pitchFamily="34" charset="0"/>
              </a:rPr>
              <a:pPr/>
              <a:t>42</a:t>
            </a:fld>
            <a:endParaRPr lang="en-US" altLang="en-US">
              <a:latin typeface="Arial" panose="020B0604020202020204" pitchFamily="34"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1182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74D49DC-0908-4455-B59B-4001B2F21645}"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3D145D34-035A-4AF0-85E6-7836D281CD32}"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41988" name="Rectangle 2"/>
          <p:cNvSpPr>
            <a:spLocks noRo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Schools work to identify students most in need of educational help. Students do not have to be from low-income families to receive help.  The schools set goals for improvement, measure student progress, using standards set forth in the state’s Title I plan, develop programs that add to regular classroom instruction, and involve parents in all aspects of the program.</a:t>
            </a:r>
          </a:p>
        </p:txBody>
      </p:sp>
    </p:spTree>
    <p:extLst>
      <p:ext uri="{BB962C8B-B14F-4D97-AF65-F5344CB8AC3E}">
        <p14:creationId xmlns:p14="http://schemas.microsoft.com/office/powerpoint/2010/main" val="3525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1413" y="685800"/>
            <a:ext cx="4572000" cy="3429000"/>
          </a:xfrm>
          <a:ln/>
        </p:spPr>
      </p:sp>
      <p:sp>
        <p:nvSpPr>
          <p:cNvPr id="51203" name="Rectangle 3"/>
          <p:cNvSpPr>
            <a:spLocks noGrp="1" noChangeArrowheads="1"/>
          </p:cNvSpPr>
          <p:nvPr>
            <p:ph type="body" idx="1"/>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strong point to make when discussing standards is that we TEACH TO READ up to the 3</a:t>
            </a:r>
            <a:r>
              <a:rPr lang="en-US" altLang="en-US" baseline="30000" smtClean="0">
                <a:latin typeface="Arial" panose="020B0604020202020204" pitchFamily="34" charset="0"/>
              </a:rPr>
              <a:t>rd</a:t>
            </a:r>
            <a:r>
              <a:rPr lang="en-US" altLang="en-US" smtClean="0">
                <a:latin typeface="Arial" panose="020B0604020202020204" pitchFamily="34" charset="0"/>
              </a:rPr>
              <a:t> grade and we READ TO LEARN 4</a:t>
            </a:r>
            <a:r>
              <a:rPr lang="en-US" altLang="en-US" baseline="30000" smtClean="0">
                <a:latin typeface="Arial" panose="020B0604020202020204" pitchFamily="34" charset="0"/>
              </a:rPr>
              <a:t>th</a:t>
            </a:r>
            <a:r>
              <a:rPr lang="en-US" altLang="en-US" smtClean="0">
                <a:latin typeface="Arial" panose="020B0604020202020204" pitchFamily="34" charset="0"/>
              </a:rPr>
              <a:t> grade and beyond.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F33110C-E303-40EA-904A-AA663F202720}"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46083" name="Rectangle 2"/>
          <p:cNvSpPr>
            <a:spLocks noRot="1" noChangeArrowheads="1" noTextEdit="1"/>
          </p:cNvSpPr>
          <p:nvPr>
            <p:ph type="sldImg"/>
          </p:nvPr>
        </p:nvSpPr>
        <p:spPr>
          <a:xfrm>
            <a:off x="1141413" y="685800"/>
            <a:ext cx="4572000" cy="3429000"/>
          </a:xfrm>
          <a:ln/>
        </p:spPr>
      </p:sp>
      <p:sp>
        <p:nvSpPr>
          <p:cNvPr id="46084" name="Rectangle 3"/>
          <p:cNvSpPr>
            <a:spLocks noGrp="1" noChangeArrowheads="1"/>
          </p:cNvSpPr>
          <p:nvPr>
            <p:ph type="body" idx="1"/>
          </p:nvPr>
        </p:nvSpPr>
        <p:spPr>
          <a:xfrm>
            <a:off x="914400"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 strong point to make when discussing standards is that we TEACH TO READ up to the 3</a:t>
            </a:r>
            <a:r>
              <a:rPr lang="en-US" altLang="en-US" baseline="30000" smtClean="0">
                <a:latin typeface="Arial" panose="020B0604020202020204" pitchFamily="34" charset="0"/>
              </a:rPr>
              <a:t>rd</a:t>
            </a:r>
            <a:r>
              <a:rPr lang="en-US" altLang="en-US" smtClean="0">
                <a:latin typeface="Arial" panose="020B0604020202020204" pitchFamily="34" charset="0"/>
              </a:rPr>
              <a:t> grade and we READ TO LEARN 4</a:t>
            </a:r>
            <a:r>
              <a:rPr lang="en-US" altLang="en-US" baseline="30000" smtClean="0">
                <a:latin typeface="Arial" panose="020B0604020202020204" pitchFamily="34" charset="0"/>
              </a:rPr>
              <a:t>th</a:t>
            </a:r>
            <a:r>
              <a:rPr lang="en-US" altLang="en-US" smtClean="0">
                <a:latin typeface="Arial" panose="020B0604020202020204" pitchFamily="34" charset="0"/>
              </a:rPr>
              <a:t> grade and beyond.</a:t>
            </a:r>
          </a:p>
        </p:txBody>
      </p:sp>
    </p:spTree>
    <p:extLst>
      <p:ext uri="{BB962C8B-B14F-4D97-AF65-F5344CB8AC3E}">
        <p14:creationId xmlns:p14="http://schemas.microsoft.com/office/powerpoint/2010/main" val="3701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7" name="Shape 77"/>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71648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18" name="Shape 118"/>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297587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latin typeface="Arial" charset="0"/>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latin typeface="Arial" charset="0"/>
              </a:endParaRP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latin typeface="Arial" charset="0"/>
              </a:endParaRP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latin typeface="Arial" charset="0"/>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latin typeface="Arial" charset="0"/>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latin typeface="Arial" charset="0"/>
              </a:endParaRP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latin typeface="Arial" charset="0"/>
              </a:endParaRP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latin typeface="Arial" charset="0"/>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latin typeface="Arial" charset="0"/>
                </a:endParaRP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latin typeface="Arial" charset="0"/>
            </a:endParaRP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latin typeface="Arial" charset="0"/>
            </a:endParaRPr>
          </a:p>
        </p:txBody>
      </p:sp>
      <p:sp>
        <p:nvSpPr>
          <p:cNvPr id="1064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065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A67DD5AD-38AE-41C8-AA82-C5EE07CC3846}" type="datetimeFigureOut">
              <a:rPr lang="en-US"/>
              <a:pPr>
                <a:defRPr/>
              </a:pPr>
              <a:t>10/2/2017</a:t>
            </a:fld>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60EA599E-8953-4BE2-A05B-5C6E410B3412}" type="slidenum">
              <a:rPr lang="en-US" altLang="en-US"/>
              <a:pPr/>
              <a:t>‹#›</a:t>
            </a:fld>
            <a:endParaRPr lang="en-US" altLang="en-US"/>
          </a:p>
        </p:txBody>
      </p:sp>
    </p:spTree>
    <p:extLst>
      <p:ext uri="{BB962C8B-B14F-4D97-AF65-F5344CB8AC3E}">
        <p14:creationId xmlns:p14="http://schemas.microsoft.com/office/powerpoint/2010/main" val="277855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9FAA19EB-F912-48AF-BA12-C0BCCF1E1523}" type="datetimeFigureOut">
              <a:rPr lang="en-US"/>
              <a:pPr>
                <a:defRPr/>
              </a:pPr>
              <a:t>10/2/2017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0F3FF43-95CF-4230-8187-5FA722A16A35}" type="slidenum">
              <a:rPr lang="en-US" altLang="en-US"/>
              <a:pPr/>
              <a:t>‹#›</a:t>
            </a:fld>
            <a:endParaRPr lang="en-US" altLang="en-US"/>
          </a:p>
        </p:txBody>
      </p:sp>
    </p:spTree>
    <p:extLst>
      <p:ext uri="{BB962C8B-B14F-4D97-AF65-F5344CB8AC3E}">
        <p14:creationId xmlns:p14="http://schemas.microsoft.com/office/powerpoint/2010/main" val="26017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38CDA13-7E07-4D36-BD18-0895678C23B6}" type="datetimeFigureOut">
              <a:rPr lang="en-US"/>
              <a:pPr>
                <a:defRPr/>
              </a:pPr>
              <a:t>10/2/2017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1BA7AB1-4511-44B0-A744-6FA9BC2D0C05}" type="slidenum">
              <a:rPr lang="en-US" altLang="en-US"/>
              <a:pPr/>
              <a:t>‹#›</a:t>
            </a:fld>
            <a:endParaRPr lang="en-US" altLang="en-US"/>
          </a:p>
        </p:txBody>
      </p:sp>
    </p:spTree>
    <p:extLst>
      <p:ext uri="{BB962C8B-B14F-4D97-AF65-F5344CB8AC3E}">
        <p14:creationId xmlns:p14="http://schemas.microsoft.com/office/powerpoint/2010/main" val="174791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696200" cy="36576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fld id="{2C2FA585-6E3B-4EDB-8180-18D9645EBDC7}" type="datetimeFigureOut">
              <a:rPr lang="en-US"/>
              <a:pPr>
                <a:defRPr/>
              </a:pPr>
              <a:t>10/2/2017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5C48675-E574-4FD6-AE64-81CF26B29B78}" type="slidenum">
              <a:rPr lang="en-US" altLang="en-US"/>
              <a:pPr/>
              <a:t>‹#›</a:t>
            </a:fld>
            <a:endParaRPr lang="en-US" altLang="en-US"/>
          </a:p>
        </p:txBody>
      </p:sp>
    </p:spTree>
    <p:extLst>
      <p:ext uri="{BB962C8B-B14F-4D97-AF65-F5344CB8AC3E}">
        <p14:creationId xmlns:p14="http://schemas.microsoft.com/office/powerpoint/2010/main" val="43119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AD010606-6C0E-4488-AA77-116F4007AB2D}" type="datetimeFigureOut">
              <a:rPr lang="en-US"/>
              <a:pPr>
                <a:defRPr/>
              </a:pPr>
              <a:t>10/2/2017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A15779C-E4E9-410C-BC1B-0B1DD0D0EC9C}" type="slidenum">
              <a:rPr lang="en-US" altLang="en-US"/>
              <a:pPr/>
              <a:t>‹#›</a:t>
            </a:fld>
            <a:endParaRPr lang="en-US" altLang="en-US"/>
          </a:p>
        </p:txBody>
      </p:sp>
    </p:spTree>
    <p:extLst>
      <p:ext uri="{BB962C8B-B14F-4D97-AF65-F5344CB8AC3E}">
        <p14:creationId xmlns:p14="http://schemas.microsoft.com/office/powerpoint/2010/main" val="48143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DE1EE90-DD66-461D-88B9-E764164FFC4C}" type="datetimeFigureOut">
              <a:rPr lang="en-US"/>
              <a:pPr>
                <a:defRPr/>
              </a:pPr>
              <a:t>10/2/2017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C4E0D99-2316-4E7D-BFA6-1401842B06AA}" type="slidenum">
              <a:rPr lang="en-US" altLang="en-US"/>
              <a:pPr/>
              <a:t>‹#›</a:t>
            </a:fld>
            <a:endParaRPr lang="en-US" altLang="en-US"/>
          </a:p>
        </p:txBody>
      </p:sp>
    </p:spTree>
    <p:extLst>
      <p:ext uri="{BB962C8B-B14F-4D97-AF65-F5344CB8AC3E}">
        <p14:creationId xmlns:p14="http://schemas.microsoft.com/office/powerpoint/2010/main" val="24181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2C7678D-D043-4A92-80BC-E47480FB0806}" type="datetimeFigureOut">
              <a:rPr lang="en-US"/>
              <a:pPr>
                <a:defRPr/>
              </a:pPr>
              <a:t>10/2/2017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717B58C-E2C7-4013-8C59-E831E359AD5B}" type="slidenum">
              <a:rPr lang="en-US" altLang="en-US"/>
              <a:pPr/>
              <a:t>‹#›</a:t>
            </a:fld>
            <a:endParaRPr lang="en-US" altLang="en-US"/>
          </a:p>
        </p:txBody>
      </p:sp>
    </p:spTree>
    <p:extLst>
      <p:ext uri="{BB962C8B-B14F-4D97-AF65-F5344CB8AC3E}">
        <p14:creationId xmlns:p14="http://schemas.microsoft.com/office/powerpoint/2010/main" val="272969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315D1ACC-725F-42B7-9E4F-8F1834A52B61}" type="datetimeFigureOut">
              <a:rPr lang="en-US"/>
              <a:pPr>
                <a:defRPr/>
              </a:pPr>
              <a:t>10/2/2017</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03AEBF29-2AD3-47D0-A907-6AF41C3769D3}" type="slidenum">
              <a:rPr lang="en-US" altLang="en-US"/>
              <a:pPr/>
              <a:t>‹#›</a:t>
            </a:fld>
            <a:endParaRPr lang="en-US" altLang="en-US"/>
          </a:p>
        </p:txBody>
      </p:sp>
    </p:spTree>
    <p:extLst>
      <p:ext uri="{BB962C8B-B14F-4D97-AF65-F5344CB8AC3E}">
        <p14:creationId xmlns:p14="http://schemas.microsoft.com/office/powerpoint/2010/main" val="311836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F5F0C1E-8384-4110-A0F4-36585213C23E}" type="datetimeFigureOut">
              <a:rPr lang="en-US"/>
              <a:pPr>
                <a:defRPr/>
              </a:pPr>
              <a:t>10/2/2017</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739ED15-A390-4BC6-AC8E-138401260F6E}" type="slidenum">
              <a:rPr lang="en-US" altLang="en-US"/>
              <a:pPr/>
              <a:t>‹#›</a:t>
            </a:fld>
            <a:endParaRPr lang="en-US" altLang="en-US"/>
          </a:p>
        </p:txBody>
      </p:sp>
    </p:spTree>
    <p:extLst>
      <p:ext uri="{BB962C8B-B14F-4D97-AF65-F5344CB8AC3E}">
        <p14:creationId xmlns:p14="http://schemas.microsoft.com/office/powerpoint/2010/main" val="18471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325F8DEF-B8EE-4092-ADA3-9D94DAFD5388}" type="datetimeFigureOut">
              <a:rPr lang="en-US"/>
              <a:pPr>
                <a:defRPr/>
              </a:pPr>
              <a:t>10/2/2017</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A8EAB8D0-E290-47D4-82E8-6F998CF32142}" type="slidenum">
              <a:rPr lang="en-US" altLang="en-US"/>
              <a:pPr/>
              <a:t>‹#›</a:t>
            </a:fld>
            <a:endParaRPr lang="en-US" altLang="en-US"/>
          </a:p>
        </p:txBody>
      </p:sp>
    </p:spTree>
    <p:extLst>
      <p:ext uri="{BB962C8B-B14F-4D97-AF65-F5344CB8AC3E}">
        <p14:creationId xmlns:p14="http://schemas.microsoft.com/office/powerpoint/2010/main" val="126864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C00132F-5D97-495B-95C5-1F6E3BDF41C4}" type="datetimeFigureOut">
              <a:rPr lang="en-US"/>
              <a:pPr>
                <a:defRPr/>
              </a:pPr>
              <a:t>10/2/2017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B3AA41A-1B45-46F3-BCDD-12D970134A4A}" type="slidenum">
              <a:rPr lang="en-US" altLang="en-US"/>
              <a:pPr/>
              <a:t>‹#›</a:t>
            </a:fld>
            <a:endParaRPr lang="en-US" altLang="en-US"/>
          </a:p>
        </p:txBody>
      </p:sp>
    </p:spTree>
    <p:extLst>
      <p:ext uri="{BB962C8B-B14F-4D97-AF65-F5344CB8AC3E}">
        <p14:creationId xmlns:p14="http://schemas.microsoft.com/office/powerpoint/2010/main" val="227911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747A42F-46F2-4890-82D1-E8DE92D19A7C}" type="datetimeFigureOut">
              <a:rPr lang="en-US"/>
              <a:pPr>
                <a:defRPr/>
              </a:pPr>
              <a:t>10/2/2017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B3D49E7-1D32-496F-B02B-7D9D1DCEEF1A}" type="slidenum">
              <a:rPr lang="en-US" altLang="en-US"/>
              <a:pPr/>
              <a:t>‹#›</a:t>
            </a:fld>
            <a:endParaRPr lang="en-US" altLang="en-US"/>
          </a:p>
        </p:txBody>
      </p:sp>
    </p:spTree>
    <p:extLst>
      <p:ext uri="{BB962C8B-B14F-4D97-AF65-F5344CB8AC3E}">
        <p14:creationId xmlns:p14="http://schemas.microsoft.com/office/powerpoint/2010/main" val="180340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latin typeface="Arial" charset="0"/>
            </a:endParaRPr>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4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0039CCCC-1FD9-4A06-B2C3-EE9940E647F3}" type="datetimeFigureOut">
              <a:rPr lang="en-US"/>
              <a:pPr>
                <a:defRPr/>
              </a:pPr>
              <a:t>10/2/2017</a:t>
            </a:fld>
            <a:endParaRPr lang="en-US"/>
          </a:p>
        </p:txBody>
      </p:sp>
      <p:sp>
        <p:nvSpPr>
          <p:cNvPr id="1054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54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5611E081-7634-4119-B3A0-F76353A18221}" type="slidenum">
              <a:rPr lang="en-US" altLang="en-US"/>
              <a:pPr/>
              <a:t>‹#›</a:t>
            </a:fld>
            <a:endParaRPr lang="en-US" altLang="en-US"/>
          </a:p>
        </p:txBody>
      </p:sp>
      <p:sp>
        <p:nvSpPr>
          <p:cNvPr id="1054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latin typeface="Arial" charset="0"/>
            </a:endParaRPr>
          </a:p>
        </p:txBody>
      </p:sp>
      <p:sp>
        <p:nvSpPr>
          <p:cNvPr id="1054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latin typeface="Arial" charset="0"/>
            </a:endParaRPr>
          </a:p>
        </p:txBody>
      </p:sp>
      <p:grpSp>
        <p:nvGrpSpPr>
          <p:cNvPr id="2058" name="Group 10"/>
          <p:cNvGrpSpPr>
            <a:grpSpLocks/>
          </p:cNvGrpSpPr>
          <p:nvPr/>
        </p:nvGrpSpPr>
        <p:grpSpPr bwMode="auto">
          <a:xfrm>
            <a:off x="7938" y="5540375"/>
            <a:ext cx="1784350" cy="1246188"/>
            <a:chOff x="5" y="3490"/>
            <a:chExt cx="1124" cy="785"/>
          </a:xfrm>
        </p:grpSpPr>
        <p:sp>
          <p:nvSpPr>
            <p:cNvPr id="10548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latin typeface="Arial" charset="0"/>
              </a:endParaRPr>
            </a:p>
          </p:txBody>
        </p:sp>
        <p:sp>
          <p:nvSpPr>
            <p:cNvPr id="10548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latin typeface="Arial" charset="0"/>
              </a:endParaRPr>
            </a:p>
          </p:txBody>
        </p:sp>
        <p:sp>
          <p:nvSpPr>
            <p:cNvPr id="10548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latin typeface="Arial" charset="0"/>
              </a:endParaRPr>
            </a:p>
          </p:txBody>
        </p:sp>
        <p:sp>
          <p:nvSpPr>
            <p:cNvPr id="10548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548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latin typeface="Arial" charset="0"/>
              </a:endParaRPr>
            </a:p>
          </p:txBody>
        </p:sp>
        <p:sp>
          <p:nvSpPr>
            <p:cNvPr id="10548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latin typeface="Arial" charset="0"/>
              </a:endParaRPr>
            </a:p>
          </p:txBody>
        </p:sp>
        <p:sp>
          <p:nvSpPr>
            <p:cNvPr id="10548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549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latin typeface="Arial" charset="0"/>
              </a:endParaRPr>
            </a:p>
          </p:txBody>
        </p:sp>
        <p:sp>
          <p:nvSpPr>
            <p:cNvPr id="10549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latin typeface="Arial" charset="0"/>
              </a:endParaRPr>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10549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49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49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latin typeface="Arial" charset="0"/>
                  </a:endParaRPr>
                </a:p>
              </p:txBody>
            </p:sp>
          </p:grpSp>
          <p:sp>
            <p:nvSpPr>
              <p:cNvPr id="10549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49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49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latin typeface="Arial" charset="0"/>
                </a:endParaRPr>
              </a:p>
            </p:txBody>
          </p:sp>
          <p:grpSp>
            <p:nvGrpSpPr>
              <p:cNvPr id="2089" name="Group 28"/>
              <p:cNvGrpSpPr>
                <a:grpSpLocks/>
              </p:cNvGrpSpPr>
              <p:nvPr userDrawn="1"/>
            </p:nvGrpSpPr>
            <p:grpSpPr bwMode="auto">
              <a:xfrm>
                <a:off x="5" y="3490"/>
                <a:ext cx="1124" cy="678"/>
                <a:chOff x="5" y="3490"/>
                <a:chExt cx="1124" cy="678"/>
              </a:xfrm>
            </p:grpSpPr>
            <p:sp>
              <p:nvSpPr>
                <p:cNvPr id="10550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0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latin typeface="Arial" charset="0"/>
                  </a:endParaRPr>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10551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latin typeface="Arial" charset="0"/>
              </a:endParaRPr>
            </a:p>
          </p:txBody>
        </p:sp>
        <p:sp>
          <p:nvSpPr>
            <p:cNvPr id="10551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latin typeface="Arial" charset="0"/>
              </a:endParaRPr>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10551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latin typeface="Arial" charset="0"/>
                </a:endParaRPr>
              </a:p>
            </p:txBody>
          </p:sp>
          <p:grpSp>
            <p:nvGrpSpPr>
              <p:cNvPr id="2064" name="Group 43"/>
              <p:cNvGrpSpPr>
                <a:grpSpLocks/>
              </p:cNvGrpSpPr>
              <p:nvPr userDrawn="1"/>
            </p:nvGrpSpPr>
            <p:grpSpPr bwMode="auto">
              <a:xfrm>
                <a:off x="4610" y="57"/>
                <a:ext cx="1344" cy="985"/>
                <a:chOff x="4610" y="57"/>
                <a:chExt cx="1344" cy="985"/>
              </a:xfrm>
            </p:grpSpPr>
            <p:sp>
              <p:nvSpPr>
                <p:cNvPr id="10551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17"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18"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1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20"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21"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2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latin typeface="Arial" charset="0"/>
                  </a:endParaRPr>
                </a:p>
              </p:txBody>
            </p:sp>
            <p:sp>
              <p:nvSpPr>
                <p:cNvPr id="105523"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latin typeface="Arial" charset="0"/>
                  </a:endParaRPr>
                </a:p>
              </p:txBody>
            </p:sp>
          </p:grpSp>
        </p:grpSp>
        <p:sp>
          <p:nvSpPr>
            <p:cNvPr id="10552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ca.gov/ta/tg/ca/documents/caaspp1617ss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marterbalanced.org/en-espano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28600" y="990600"/>
            <a:ext cx="8229600" cy="1524000"/>
          </a:xfrm>
          <a:ln w="28575">
            <a:solidFill>
              <a:schemeClr val="tx1"/>
            </a:solidFill>
          </a:ln>
        </p:spPr>
        <p:txBody>
          <a:bodyPr anchor="ctr"/>
          <a:lstStyle/>
          <a:p>
            <a:pPr eaLnBrk="1" hangingPunct="1">
              <a:defRPr/>
            </a:pPr>
            <a:r>
              <a:rPr lang="en-US" smtClean="0">
                <a:solidFill>
                  <a:schemeClr val="tx2"/>
                </a:solidFill>
                <a:effectLst>
                  <a:outerShdw blurRad="38100" dist="38100" dir="2700000" algn="tl">
                    <a:srgbClr val="C0C0C0"/>
                  </a:outerShdw>
                </a:effectLst>
              </a:rPr>
              <a:t>Title I  Annual Parent Meeting</a:t>
            </a:r>
          </a:p>
        </p:txBody>
      </p:sp>
      <p:sp>
        <p:nvSpPr>
          <p:cNvPr id="4099" name="Rectangle 3"/>
          <p:cNvSpPr>
            <a:spLocks noGrp="1" noChangeArrowheads="1"/>
          </p:cNvSpPr>
          <p:nvPr>
            <p:ph type="subTitle" idx="4294967295"/>
          </p:nvPr>
        </p:nvSpPr>
        <p:spPr>
          <a:xfrm>
            <a:off x="2209800" y="3581400"/>
            <a:ext cx="4600575" cy="1036638"/>
          </a:xfrm>
          <a:ln w="28575">
            <a:solidFill>
              <a:schemeClr val="tx1"/>
            </a:solidFill>
          </a:ln>
        </p:spPr>
        <p:txBody>
          <a:bodyPr/>
          <a:lstStyle/>
          <a:p>
            <a:pPr marL="0" indent="0" algn="ctr" eaLnBrk="1" hangingPunct="1">
              <a:lnSpc>
                <a:spcPct val="90000"/>
              </a:lnSpc>
              <a:buFontTx/>
              <a:buNone/>
              <a:defRPr/>
            </a:pPr>
            <a:r>
              <a:rPr lang="en-US" sz="2800" smtClean="0">
                <a:effectLst>
                  <a:outerShdw blurRad="38100" dist="38100" dir="2700000" algn="tl">
                    <a:srgbClr val="C0C0C0"/>
                  </a:outerShdw>
                </a:effectLst>
              </a:rPr>
              <a:t>NAME OF SCHOOL</a:t>
            </a:r>
          </a:p>
          <a:p>
            <a:pPr marL="0" indent="0" algn="ctr" eaLnBrk="1" hangingPunct="1">
              <a:lnSpc>
                <a:spcPct val="90000"/>
              </a:lnSpc>
              <a:buFontTx/>
              <a:buNone/>
              <a:defRPr/>
            </a:pPr>
            <a:r>
              <a:rPr lang="en-US" sz="2800" smtClean="0">
                <a:effectLst>
                  <a:outerShdw blurRad="38100" dist="38100" dir="2700000" algn="tl">
                    <a:srgbClr val="C0C0C0"/>
                  </a:outerShdw>
                </a:effectLst>
              </a:rPr>
              <a:t>DATE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609600"/>
          </a:xfrm>
        </p:spPr>
        <p:txBody>
          <a:bodyPr/>
          <a:lstStyle/>
          <a:p>
            <a:r>
              <a:rPr lang="en-US" sz="2400" b="1" dirty="0" err="1"/>
              <a:t>Estándares</a:t>
            </a:r>
            <a:r>
              <a:rPr lang="en-US" sz="2400" b="1" dirty="0"/>
              <a:t> </a:t>
            </a:r>
            <a:r>
              <a:rPr lang="en-US" sz="2400" b="1" dirty="0" err="1" smtClean="0"/>
              <a:t>estatales</a:t>
            </a:r>
            <a:r>
              <a:rPr lang="en-US" sz="2400" b="1" dirty="0"/>
              <a:t> </a:t>
            </a:r>
            <a:r>
              <a:rPr lang="en-US" sz="2400" b="1" dirty="0" smtClean="0"/>
              <a:t>communes </a:t>
            </a:r>
            <a:r>
              <a:rPr lang="es-ES" sz="2400" b="1" dirty="0" smtClean="0"/>
              <a:t>de </a:t>
            </a:r>
            <a:r>
              <a:rPr lang="es-ES" sz="2400" b="1" dirty="0"/>
              <a:t>California</a:t>
            </a:r>
            <a:endParaRPr lang="en-US" sz="2400" dirty="0"/>
          </a:p>
        </p:txBody>
      </p:sp>
      <p:sp>
        <p:nvSpPr>
          <p:cNvPr id="3" name="Content Placeholder 2"/>
          <p:cNvSpPr>
            <a:spLocks noGrp="1"/>
          </p:cNvSpPr>
          <p:nvPr>
            <p:ph idx="1"/>
          </p:nvPr>
        </p:nvSpPr>
        <p:spPr>
          <a:xfrm>
            <a:off x="666466" y="914400"/>
            <a:ext cx="7696200" cy="5257800"/>
          </a:xfrm>
          <a:solidFill>
            <a:schemeClr val="bg2">
              <a:lumMod val="20000"/>
              <a:lumOff val="80000"/>
            </a:schemeClr>
          </a:solidFill>
        </p:spPr>
        <p:txBody>
          <a:bodyPr/>
          <a:lstStyle/>
          <a:p>
            <a:pPr marL="0" indent="0">
              <a:buNone/>
            </a:pPr>
            <a:r>
              <a:rPr lang="es-ES" sz="1600" i="1" dirty="0"/>
              <a:t>Los estudiantes participan en experiencias de </a:t>
            </a:r>
            <a:r>
              <a:rPr lang="es-ES" sz="1600" i="1" dirty="0" smtClean="0"/>
              <a:t>lectoescritura nuevas </a:t>
            </a:r>
            <a:r>
              <a:rPr lang="es-ES" sz="1600" i="1" dirty="0"/>
              <a:t>y estimulantes a medida que </a:t>
            </a:r>
            <a:r>
              <a:rPr lang="es-ES" sz="1600" i="1" dirty="0" smtClean="0"/>
              <a:t>desarrollan habilidades </a:t>
            </a:r>
            <a:r>
              <a:rPr lang="es-ES" sz="1600" i="1" dirty="0"/>
              <a:t>y conocimientos en </a:t>
            </a:r>
            <a:r>
              <a:rPr lang="es-ES" sz="1600" i="1" dirty="0" smtClean="0"/>
              <a:t>conformidad con </a:t>
            </a:r>
            <a:r>
              <a:rPr lang="es-ES" sz="1600" i="1" dirty="0"/>
              <a:t>los estándares estatales comunes de las </a:t>
            </a:r>
            <a:r>
              <a:rPr lang="es-ES" sz="1600" i="1" dirty="0" smtClean="0"/>
              <a:t>artes del </a:t>
            </a:r>
            <a:r>
              <a:rPr lang="es-ES" sz="1600" i="1" dirty="0"/>
              <a:t>lenguaje inglés y lectoescritura de California</a:t>
            </a:r>
            <a:r>
              <a:rPr lang="es-ES" sz="1600" i="1" dirty="0" smtClean="0"/>
              <a:t>.</a:t>
            </a:r>
          </a:p>
          <a:p>
            <a:pPr marL="0" indent="0">
              <a:buNone/>
            </a:pPr>
            <a:endParaRPr lang="es-ES" sz="1600" i="1" dirty="0" smtClean="0"/>
          </a:p>
          <a:p>
            <a:pPr marL="0" indent="0">
              <a:buNone/>
            </a:pPr>
            <a:r>
              <a:rPr lang="es-ES" sz="1600" i="1" dirty="0" smtClean="0"/>
              <a:t>Los </a:t>
            </a:r>
            <a:r>
              <a:rPr lang="es-ES" sz="1600" i="1" dirty="0"/>
              <a:t>estándares se organizan en torno a cuatro </a:t>
            </a:r>
            <a:r>
              <a:rPr lang="es-ES" sz="1600" i="1" dirty="0" smtClean="0"/>
              <a:t>categorías—lectura</a:t>
            </a:r>
            <a:r>
              <a:rPr lang="es-ES" sz="1600" i="1" dirty="0"/>
              <a:t>, escritura y redacción, </a:t>
            </a:r>
            <a:r>
              <a:rPr lang="es-ES" sz="1600" i="1" dirty="0" smtClean="0"/>
              <a:t>comprensión auditiva </a:t>
            </a:r>
            <a:r>
              <a:rPr lang="es-ES" sz="1600" i="1" dirty="0"/>
              <a:t>y expresión oral, y lenguaje—que </a:t>
            </a:r>
            <a:r>
              <a:rPr lang="es-ES" sz="1600" i="1" dirty="0" smtClean="0"/>
              <a:t>definen lo </a:t>
            </a:r>
            <a:r>
              <a:rPr lang="es-ES" sz="1600" i="1" dirty="0"/>
              <a:t>que se espera que los estudiantes aprendan </a:t>
            </a:r>
            <a:r>
              <a:rPr lang="es-ES" sz="1600" i="1" dirty="0" smtClean="0"/>
              <a:t>antes </a:t>
            </a:r>
            <a:r>
              <a:rPr lang="en-US" sz="1600" i="1" dirty="0" smtClean="0"/>
              <a:t>de </a:t>
            </a:r>
            <a:r>
              <a:rPr lang="en-US" sz="1600" i="1" dirty="0" err="1"/>
              <a:t>concluir</a:t>
            </a:r>
            <a:r>
              <a:rPr lang="en-US" sz="1600" i="1" dirty="0"/>
              <a:t> </a:t>
            </a:r>
            <a:r>
              <a:rPr lang="en-US" sz="1600" i="1" dirty="0" err="1"/>
              <a:t>cada</a:t>
            </a:r>
            <a:r>
              <a:rPr lang="en-US" sz="1600" i="1" dirty="0"/>
              <a:t> </a:t>
            </a:r>
            <a:r>
              <a:rPr lang="en-US" sz="1600" i="1" dirty="0" err="1"/>
              <a:t>grado</a:t>
            </a:r>
            <a:r>
              <a:rPr lang="en-US" sz="1600" i="1" dirty="0"/>
              <a:t> escolar.</a:t>
            </a:r>
          </a:p>
          <a:p>
            <a:pPr marL="0" indent="0">
              <a:buNone/>
            </a:pPr>
            <a:r>
              <a:rPr lang="es-ES" sz="1600" i="1" dirty="0"/>
              <a:t>Los estudiantes del tercero al quinto grado </a:t>
            </a:r>
            <a:r>
              <a:rPr lang="es-ES" sz="1600" i="1" dirty="0" smtClean="0"/>
              <a:t>amplían </a:t>
            </a:r>
            <a:r>
              <a:rPr lang="en-US" sz="1600" i="1" dirty="0" err="1" smtClean="0"/>
              <a:t>sus</a:t>
            </a:r>
            <a:r>
              <a:rPr lang="en-US" sz="1600" i="1" dirty="0" smtClean="0"/>
              <a:t> </a:t>
            </a:r>
            <a:r>
              <a:rPr lang="en-US" sz="1600" i="1" dirty="0" err="1"/>
              <a:t>habilidades</a:t>
            </a:r>
            <a:r>
              <a:rPr lang="en-US" sz="1600" i="1" dirty="0"/>
              <a:t> de </a:t>
            </a:r>
            <a:r>
              <a:rPr lang="en-US" sz="1600" i="1" dirty="0" err="1"/>
              <a:t>lectura</a:t>
            </a:r>
            <a:r>
              <a:rPr lang="en-US" sz="1600" i="1" dirty="0"/>
              <a:t> </a:t>
            </a:r>
            <a:r>
              <a:rPr lang="en-US" sz="1600" i="1" dirty="0" err="1"/>
              <a:t>fundamentales</a:t>
            </a:r>
            <a:r>
              <a:rPr lang="en-US" sz="1600" i="1" dirty="0"/>
              <a:t> a </a:t>
            </a:r>
            <a:r>
              <a:rPr lang="en-US" sz="1600" i="1" dirty="0" err="1" smtClean="0"/>
              <a:t>medida</a:t>
            </a:r>
            <a:r>
              <a:rPr lang="en-US" sz="1600" i="1" dirty="0" smtClean="0"/>
              <a:t> </a:t>
            </a:r>
            <a:r>
              <a:rPr lang="es-ES" sz="1600" i="1" dirty="0" smtClean="0"/>
              <a:t>que </a:t>
            </a:r>
            <a:r>
              <a:rPr lang="es-ES" sz="1600" i="1" dirty="0"/>
              <a:t>van mejorando su fluidez al leer y al </a:t>
            </a:r>
            <a:r>
              <a:rPr lang="es-ES" sz="1600" i="1" dirty="0" smtClean="0"/>
              <a:t>descifrar palabras </a:t>
            </a:r>
            <a:r>
              <a:rPr lang="es-ES" sz="1600" i="1" dirty="0"/>
              <a:t>más largas y difíciles. El aprendizaje se </a:t>
            </a:r>
            <a:r>
              <a:rPr lang="es-ES" sz="1600" i="1" dirty="0" smtClean="0"/>
              <a:t>centra en </a:t>
            </a:r>
            <a:r>
              <a:rPr lang="es-ES" sz="1600" i="1" dirty="0"/>
              <a:t>tres aspectos principales nuevos: </a:t>
            </a:r>
            <a:endParaRPr lang="es-ES" sz="1600" i="1" dirty="0" smtClean="0"/>
          </a:p>
          <a:p>
            <a:pPr>
              <a:buAutoNum type="arabicParenBoth"/>
            </a:pPr>
            <a:r>
              <a:rPr lang="es-ES" sz="1600" i="1" dirty="0" smtClean="0"/>
              <a:t>mayor acceso </a:t>
            </a:r>
            <a:r>
              <a:rPr lang="en-US" sz="1600" i="1" dirty="0" smtClean="0"/>
              <a:t>a </a:t>
            </a:r>
            <a:r>
              <a:rPr lang="en-US" sz="1600" i="1" dirty="0" err="1"/>
              <a:t>textos</a:t>
            </a:r>
            <a:r>
              <a:rPr lang="en-US" sz="1600" i="1" dirty="0"/>
              <a:t> </a:t>
            </a:r>
            <a:r>
              <a:rPr lang="en-US" sz="1600" i="1" dirty="0" err="1"/>
              <a:t>informativos</a:t>
            </a:r>
            <a:r>
              <a:rPr lang="en-US" sz="1600" i="1" dirty="0"/>
              <a:t> </a:t>
            </a:r>
            <a:r>
              <a:rPr lang="en-US" sz="1600" i="1" dirty="0" err="1"/>
              <a:t>ricos</a:t>
            </a:r>
            <a:r>
              <a:rPr lang="en-US" sz="1600" i="1" dirty="0"/>
              <a:t> </a:t>
            </a:r>
            <a:r>
              <a:rPr lang="en-US" sz="1600" i="1" dirty="0" err="1"/>
              <a:t>en</a:t>
            </a:r>
            <a:r>
              <a:rPr lang="en-US" sz="1600" i="1" dirty="0"/>
              <a:t> </a:t>
            </a:r>
            <a:r>
              <a:rPr lang="en-US" sz="1600" i="1" dirty="0" err="1"/>
              <a:t>contenido</a:t>
            </a:r>
            <a:r>
              <a:rPr lang="en-US" sz="1600" i="1" dirty="0"/>
              <a:t> </a:t>
            </a:r>
            <a:r>
              <a:rPr lang="en-US" sz="1600" i="1" dirty="0" err="1" smtClean="0"/>
              <a:t>académico</a:t>
            </a:r>
            <a:endParaRPr lang="en-US" sz="1600" i="1" dirty="0"/>
          </a:p>
          <a:p>
            <a:pPr>
              <a:buAutoNum type="arabicParenBoth"/>
            </a:pPr>
            <a:r>
              <a:rPr lang="es-ES" sz="1600" i="1" dirty="0" smtClean="0"/>
              <a:t>formación </a:t>
            </a:r>
            <a:r>
              <a:rPr lang="es-ES" sz="1600" i="1" dirty="0"/>
              <a:t>y redacción de opiniones usando </a:t>
            </a:r>
            <a:r>
              <a:rPr lang="es-ES" sz="1600" i="1" dirty="0" smtClean="0"/>
              <a:t>información de </a:t>
            </a:r>
            <a:r>
              <a:rPr lang="es-ES" sz="1600" i="1" dirty="0"/>
              <a:t>libros y otros recursos en formato de texto</a:t>
            </a:r>
            <a:r>
              <a:rPr lang="es-ES" sz="1600" i="1" dirty="0" smtClean="0"/>
              <a:t>, </a:t>
            </a:r>
          </a:p>
          <a:p>
            <a:pPr>
              <a:buAutoNum type="arabicParenBoth"/>
            </a:pPr>
            <a:r>
              <a:rPr lang="es-ES" sz="1600" i="1" dirty="0" smtClean="0"/>
              <a:t>participación </a:t>
            </a:r>
            <a:r>
              <a:rPr lang="es-ES" sz="1600" i="1" dirty="0"/>
              <a:t>en grupo y de manera </a:t>
            </a:r>
            <a:r>
              <a:rPr lang="es-ES" sz="1600" i="1" dirty="0" smtClean="0"/>
              <a:t>individual en </a:t>
            </a:r>
            <a:r>
              <a:rPr lang="es-ES" sz="1600" i="1" dirty="0"/>
              <a:t>actividades de lectura e investigación </a:t>
            </a:r>
            <a:r>
              <a:rPr lang="es-ES" sz="1600" i="1" dirty="0" smtClean="0"/>
              <a:t>centradas en </a:t>
            </a:r>
            <a:r>
              <a:rPr lang="es-ES" sz="1600" i="1" dirty="0"/>
              <a:t>textos más complejos con vocabulario nuevo</a:t>
            </a:r>
            <a:endParaRPr lang="en-US" sz="1600" dirty="0"/>
          </a:p>
        </p:txBody>
      </p:sp>
    </p:spTree>
    <p:extLst>
      <p:ext uri="{BB962C8B-B14F-4D97-AF65-F5344CB8AC3E}">
        <p14:creationId xmlns:p14="http://schemas.microsoft.com/office/powerpoint/2010/main" val="22918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685800"/>
            <a:ext cx="7353300" cy="5543550"/>
          </a:xfrm>
          <a:prstGeom prst="rect">
            <a:avLst/>
          </a:prstGeom>
        </p:spPr>
      </p:pic>
    </p:spTree>
    <p:extLst>
      <p:ext uri="{BB962C8B-B14F-4D97-AF65-F5344CB8AC3E}">
        <p14:creationId xmlns:p14="http://schemas.microsoft.com/office/powerpoint/2010/main" val="118020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6870700" cy="1600200"/>
          </a:xfrm>
        </p:spPr>
        <p:txBody>
          <a:bodyPr/>
          <a:lstStyle/>
          <a:p>
            <a:pPr eaLnBrk="1" hangingPunct="1"/>
            <a:r>
              <a:rPr lang="en-US" altLang="en-US" sz="4000" smtClean="0"/>
              <a:t>K-3 we teach to read </a:t>
            </a:r>
            <a:br>
              <a:rPr lang="en-US" altLang="en-US" sz="4000" smtClean="0"/>
            </a:br>
            <a:r>
              <a:rPr lang="en-US" altLang="en-US" sz="4000" smtClean="0"/>
              <a:t>4- and beyond we READ to learn.</a:t>
            </a:r>
          </a:p>
        </p:txBody>
      </p:sp>
      <p:pic>
        <p:nvPicPr>
          <p:cNvPr id="19459" name="Picture 4" descr="book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03425"/>
            <a:ext cx="6705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2400" y="533400"/>
            <a:ext cx="8001000" cy="1066800"/>
          </a:xfrm>
        </p:spPr>
        <p:txBody>
          <a:bodyPr/>
          <a:lstStyle/>
          <a:p>
            <a:pPr eaLnBrk="1" hangingPunct="1"/>
            <a:r>
              <a:rPr lang="es-ES" altLang="en-US" sz="2400" smtClean="0"/>
              <a:t>De Kinder al tercer (3) grado aprendemos a </a:t>
            </a:r>
            <a:r>
              <a:rPr lang="es-ES" altLang="en-US" sz="2400" b="1" smtClean="0"/>
              <a:t>leer</a:t>
            </a:r>
            <a:r>
              <a:rPr lang="es-ES" altLang="en-US" sz="2400" smtClean="0"/>
              <a:t/>
            </a:r>
            <a:br>
              <a:rPr lang="es-ES" altLang="en-US" sz="2400" smtClean="0"/>
            </a:br>
            <a:r>
              <a:rPr lang="es-ES" altLang="en-US" sz="2400" smtClean="0"/>
              <a:t>De cuarto (4) grado en adelante </a:t>
            </a:r>
            <a:r>
              <a:rPr lang="es-ES" altLang="en-US" sz="2400" b="1" smtClean="0"/>
              <a:t>leemos</a:t>
            </a:r>
            <a:r>
              <a:rPr lang="es-ES" altLang="en-US" sz="2400" smtClean="0"/>
              <a:t> para aprender</a:t>
            </a:r>
            <a:endParaRPr lang="en-US" altLang="en-US" sz="2400" smtClean="0"/>
          </a:p>
        </p:txBody>
      </p:sp>
      <p:pic>
        <p:nvPicPr>
          <p:cNvPr id="17411" name="Picture 4" descr="book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03425"/>
            <a:ext cx="6705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14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Measuring Student Success</a:t>
            </a:r>
          </a:p>
        </p:txBody>
      </p:sp>
      <p:sp>
        <p:nvSpPr>
          <p:cNvPr id="20483" name="Content Placeholder 2"/>
          <p:cNvSpPr>
            <a:spLocks noGrp="1"/>
          </p:cNvSpPr>
          <p:nvPr>
            <p:ph idx="1"/>
          </p:nvPr>
        </p:nvSpPr>
        <p:spPr/>
        <p:txBody>
          <a:bodyPr/>
          <a:lstStyle/>
          <a:p>
            <a:pPr eaLnBrk="1" hangingPunct="1"/>
            <a:r>
              <a:rPr lang="en-US" altLang="en-US" sz="1600" dirty="0" smtClean="0"/>
              <a:t>The following slides are </a:t>
            </a:r>
            <a:r>
              <a:rPr lang="en-US" altLang="en-US" sz="1600" dirty="0" smtClean="0"/>
              <a:t>designed </a:t>
            </a:r>
            <a:r>
              <a:rPr lang="en-US" altLang="en-US" sz="1600" dirty="0" smtClean="0"/>
              <a:t>to expose families to how we measure mastery of the standards. If you have already covered this information at another meeting, you may remove them, but will have to provide </a:t>
            </a:r>
            <a:r>
              <a:rPr lang="en-US" altLang="en-US" sz="1600" dirty="0" smtClean="0"/>
              <a:t>proof that you have covered this information.</a:t>
            </a:r>
            <a:endParaRPr lang="en-US" alt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6870700" cy="990600"/>
          </a:xfrm>
        </p:spPr>
        <p:txBody>
          <a:bodyPr/>
          <a:lstStyle/>
          <a:p>
            <a:pPr eaLnBrk="1" hangingPunct="1"/>
            <a:r>
              <a:rPr lang="en-US" altLang="en-US" sz="4000" smtClean="0"/>
              <a:t>Tests Students Take </a:t>
            </a:r>
          </a:p>
        </p:txBody>
      </p:sp>
      <p:sp>
        <p:nvSpPr>
          <p:cNvPr id="21507" name="Rectangle 3"/>
          <p:cNvSpPr>
            <a:spLocks noGrp="1" noChangeArrowheads="1"/>
          </p:cNvSpPr>
          <p:nvPr>
            <p:ph type="body" idx="1"/>
          </p:nvPr>
        </p:nvSpPr>
        <p:spPr>
          <a:xfrm>
            <a:off x="609600" y="1219200"/>
            <a:ext cx="7696200" cy="3657600"/>
          </a:xfrm>
        </p:spPr>
        <p:txBody>
          <a:bodyPr/>
          <a:lstStyle/>
          <a:p>
            <a:r>
              <a:rPr lang="en-US" sz="1800" dirty="0"/>
              <a:t>In August, parents of students in grades 3-8 and 11 will be mailed individual </a:t>
            </a:r>
            <a:r>
              <a:rPr lang="en-US" sz="1800" b="1" dirty="0">
                <a:hlinkClick r:id="rId3"/>
              </a:rPr>
              <a:t>Student Score Reports</a:t>
            </a:r>
            <a:r>
              <a:rPr lang="en-US" sz="1800" dirty="0"/>
              <a:t> for the California Assessment of Student Performance and Progress (CAASPP). These reports will include detailed information about student performance on the Smarter Balanced Summative Assessments in English language arts/literacy (ELA) and mathematics, which replaced former paper-based exams.</a:t>
            </a:r>
            <a:br>
              <a:rPr lang="en-US" sz="1800" dirty="0"/>
            </a:br>
            <a:r>
              <a:rPr lang="en-US" sz="1800" dirty="0"/>
              <a:t/>
            </a:r>
            <a:br>
              <a:rPr lang="en-US" sz="1800" dirty="0"/>
            </a:br>
            <a:r>
              <a:rPr lang="en-US" sz="1800" dirty="0"/>
              <a:t>In addition, eligible students that tested in the Standards-based Test n Spanish (STS) test will receive their score report.  </a:t>
            </a:r>
          </a:p>
          <a:p>
            <a:r>
              <a:rPr lang="en-US" sz="1800" dirty="0"/>
              <a:t>Parents of students who participated in the California Alternate Assessment (CAA) will receive their score reports in September.</a:t>
            </a:r>
          </a:p>
          <a:p>
            <a:pPr eaLnBrk="1" hangingPunct="1">
              <a:lnSpc>
                <a:spcPct val="80000"/>
              </a:lnSpc>
              <a:buFontTx/>
              <a:buNone/>
            </a:pPr>
            <a:endParaRPr lang="en-US" altLang="en-US" sz="1200" dirty="0" smtClean="0"/>
          </a:p>
          <a:p>
            <a:pPr eaLnBrk="1" hangingPunct="1">
              <a:lnSpc>
                <a:spcPct val="80000"/>
              </a:lnSpc>
              <a:buFontTx/>
              <a:buNone/>
            </a:pPr>
            <a:endParaRPr lang="en-US" altLang="en-US" sz="1200" dirty="0"/>
          </a:p>
          <a:p>
            <a:pPr eaLnBrk="1" hangingPunct="1">
              <a:lnSpc>
                <a:spcPct val="80000"/>
              </a:lnSpc>
              <a:buFontTx/>
              <a:buNone/>
            </a:pPr>
            <a:endParaRPr lang="en-US" altLang="en-US"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85800" y="76200"/>
            <a:ext cx="8001000" cy="914400"/>
          </a:xfrm>
          <a:prstGeom prst="rect">
            <a:avLst/>
          </a:prstGeom>
        </p:spPr>
        <p:txBody>
          <a:bodyPr wrap="square" lIns="91425" tIns="91425" rIns="91425" bIns="91425" anchor="ctr" anchorCtr="0">
            <a:noAutofit/>
          </a:bodyPr>
          <a:lstStyle/>
          <a:p>
            <a:pPr lvl="0">
              <a:spcBef>
                <a:spcPts val="0"/>
              </a:spcBef>
              <a:buNone/>
            </a:pPr>
            <a:r>
              <a:rPr lang="en-US" sz="4800" dirty="0">
                <a:latin typeface="Special Elite"/>
                <a:ea typeface="Special Elite"/>
                <a:cs typeface="Special Elite"/>
                <a:sym typeface="Special Elite"/>
              </a:rPr>
              <a:t>Video</a:t>
            </a:r>
          </a:p>
        </p:txBody>
      </p:sp>
      <p:sp>
        <p:nvSpPr>
          <p:cNvPr id="80" name="Shape 80"/>
          <p:cNvSpPr txBox="1">
            <a:spLocks noGrp="1"/>
          </p:cNvSpPr>
          <p:nvPr>
            <p:ph type="sldNum" idx="12"/>
          </p:nvPr>
        </p:nvSpPr>
        <p:spPr>
          <a:xfrm>
            <a:off x="6553200" y="6102350"/>
            <a:ext cx="2133600" cy="365100"/>
          </a:xfrm>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pic>
        <p:nvPicPr>
          <p:cNvPr id="81" name="Shape 81">
            <a:hlinkClick r:id="rId3"/>
          </p:cNvPr>
          <p:cNvPicPr preferRelativeResize="0"/>
          <p:nvPr/>
        </p:nvPicPr>
        <p:blipFill rotWithShape="1">
          <a:blip r:embed="rId4">
            <a:alphaModFix/>
          </a:blip>
          <a:srcRect t="-1890" b="1890"/>
          <a:stretch/>
        </p:blipFill>
        <p:spPr>
          <a:xfrm>
            <a:off x="698600" y="2079374"/>
            <a:ext cx="7746801" cy="4022974"/>
          </a:xfrm>
          <a:prstGeom prst="rect">
            <a:avLst/>
          </a:prstGeom>
          <a:noFill/>
          <a:ln>
            <a:noFill/>
          </a:ln>
        </p:spPr>
      </p:pic>
    </p:spTree>
    <p:extLst>
      <p:ext uri="{BB962C8B-B14F-4D97-AF65-F5344CB8AC3E}">
        <p14:creationId xmlns:p14="http://schemas.microsoft.com/office/powerpoint/2010/main" val="1082126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wrap="square" lIns="91425" tIns="91425" rIns="91425" bIns="91425" anchor="ctr" anchorCtr="0">
            <a:noAutofit/>
          </a:bodyPr>
          <a:lstStyle/>
          <a:p>
            <a:pPr>
              <a:spcBef>
                <a:spcPts val="0"/>
              </a:spcBef>
            </a:pPr>
            <a:r>
              <a:rPr lang="en-US" sz="3600" dirty="0">
                <a:latin typeface="Special Elite"/>
                <a:ea typeface="Special Elite"/>
                <a:cs typeface="Special Elite"/>
                <a:sym typeface="Special Elite"/>
              </a:rPr>
              <a:t>SBAC </a:t>
            </a:r>
            <a:r>
              <a:rPr lang="en-US" sz="3600" dirty="0" smtClean="0">
                <a:latin typeface="Special Elite"/>
                <a:ea typeface="Special Elite"/>
                <a:cs typeface="Special Elite"/>
                <a:sym typeface="Special Elite"/>
              </a:rPr>
              <a:t>ELA</a:t>
            </a:r>
            <a:br>
              <a:rPr lang="en-US" sz="3600" dirty="0" smtClean="0">
                <a:latin typeface="Special Elite"/>
                <a:ea typeface="Special Elite"/>
                <a:cs typeface="Special Elite"/>
                <a:sym typeface="Special Elite"/>
              </a:rPr>
            </a:br>
            <a:r>
              <a:rPr lang="en-US" sz="3600" b="1" dirty="0" smtClean="0">
                <a:solidFill>
                  <a:srgbClr val="FF0000"/>
                </a:solidFill>
                <a:highlight>
                  <a:srgbClr val="FFFFFF"/>
                </a:highlight>
                <a:ea typeface="Comic Sans MS"/>
                <a:cs typeface="Comic Sans MS"/>
                <a:sym typeface="Comic Sans MS"/>
              </a:rPr>
              <a:t>Claim </a:t>
            </a:r>
            <a:r>
              <a:rPr lang="en-US" sz="3600" b="1" dirty="0">
                <a:solidFill>
                  <a:srgbClr val="FF0000"/>
                </a:solidFill>
                <a:highlight>
                  <a:srgbClr val="FFFFFF"/>
                </a:highlight>
                <a:ea typeface="Comic Sans MS"/>
                <a:cs typeface="Comic Sans MS"/>
                <a:sym typeface="Comic Sans MS"/>
              </a:rPr>
              <a:t>1: Reading/ </a:t>
            </a:r>
            <a:r>
              <a:rPr lang="en-US" sz="3600" b="1" dirty="0" smtClean="0">
                <a:solidFill>
                  <a:srgbClr val="FF0000"/>
                </a:solidFill>
                <a:highlight>
                  <a:srgbClr val="FFFFFF"/>
                </a:highlight>
                <a:ea typeface="Comic Sans MS"/>
                <a:cs typeface="Comic Sans MS"/>
                <a:sym typeface="Comic Sans MS"/>
              </a:rPr>
              <a:t/>
            </a:r>
            <a:br>
              <a:rPr lang="en-US" sz="3600" b="1" dirty="0" smtClean="0">
                <a:solidFill>
                  <a:srgbClr val="FF0000"/>
                </a:solidFill>
                <a:highlight>
                  <a:srgbClr val="FFFFFF"/>
                </a:highlight>
                <a:ea typeface="Comic Sans MS"/>
                <a:cs typeface="Comic Sans MS"/>
                <a:sym typeface="Comic Sans MS"/>
              </a:rPr>
            </a:br>
            <a:r>
              <a:rPr lang="en-US" sz="3600" b="1" dirty="0" err="1" smtClean="0">
                <a:solidFill>
                  <a:srgbClr val="FF0000"/>
                </a:solidFill>
                <a:highlight>
                  <a:srgbClr val="FFFFFF"/>
                </a:highlight>
                <a:ea typeface="Comic Sans MS"/>
                <a:cs typeface="Comic Sans MS"/>
                <a:sym typeface="Comic Sans MS"/>
              </a:rPr>
              <a:t>Reclamación</a:t>
            </a:r>
            <a:r>
              <a:rPr lang="en-US" sz="3600" b="1" dirty="0" smtClean="0">
                <a:solidFill>
                  <a:srgbClr val="FF0000"/>
                </a:solidFill>
                <a:highlight>
                  <a:srgbClr val="FFFFFF"/>
                </a:highlight>
                <a:ea typeface="Comic Sans MS"/>
                <a:cs typeface="Comic Sans MS"/>
                <a:sym typeface="Comic Sans MS"/>
              </a:rPr>
              <a:t> </a:t>
            </a:r>
            <a:r>
              <a:rPr lang="en-US" sz="3600" b="1" dirty="0">
                <a:solidFill>
                  <a:srgbClr val="FF0000"/>
                </a:solidFill>
                <a:highlight>
                  <a:srgbClr val="FFFFFF"/>
                </a:highlight>
                <a:ea typeface="Comic Sans MS"/>
                <a:cs typeface="Comic Sans MS"/>
                <a:sym typeface="Comic Sans MS"/>
              </a:rPr>
              <a:t>1: </a:t>
            </a:r>
            <a:r>
              <a:rPr lang="en-US" sz="3600" b="1" dirty="0" err="1">
                <a:solidFill>
                  <a:srgbClr val="FF0000"/>
                </a:solidFill>
                <a:highlight>
                  <a:srgbClr val="FFFFFF"/>
                </a:highlight>
                <a:ea typeface="Comic Sans MS"/>
                <a:cs typeface="Comic Sans MS"/>
                <a:sym typeface="Comic Sans MS"/>
              </a:rPr>
              <a:t>Lectura</a:t>
            </a:r>
            <a:r>
              <a:rPr lang="en-US" sz="3600" b="1" dirty="0">
                <a:solidFill>
                  <a:srgbClr val="FF0000"/>
                </a:solidFill>
                <a:highlight>
                  <a:srgbClr val="FFFFFF"/>
                </a:highlight>
                <a:ea typeface="Comic Sans MS"/>
                <a:cs typeface="Comic Sans MS"/>
                <a:sym typeface="Comic Sans MS"/>
              </a:rPr>
              <a:t/>
            </a:r>
            <a:br>
              <a:rPr lang="en-US" sz="3600" b="1" dirty="0">
                <a:solidFill>
                  <a:srgbClr val="FF0000"/>
                </a:solidFill>
                <a:highlight>
                  <a:srgbClr val="FFFFFF"/>
                </a:highlight>
                <a:ea typeface="Comic Sans MS"/>
                <a:cs typeface="Comic Sans MS"/>
                <a:sym typeface="Comic Sans MS"/>
              </a:rPr>
            </a:br>
            <a:endParaRPr lang="en-US" sz="3600" dirty="0">
              <a:latin typeface="Special Elite"/>
              <a:ea typeface="Special Elite"/>
              <a:cs typeface="Special Elite"/>
              <a:sym typeface="Special Elite"/>
            </a:endParaRPr>
          </a:p>
        </p:txBody>
      </p:sp>
      <p:sp>
        <p:nvSpPr>
          <p:cNvPr id="122" name="Shape 122"/>
          <p:cNvSpPr txBox="1">
            <a:spLocks noGrp="1"/>
          </p:cNvSpPr>
          <p:nvPr>
            <p:ph sz="half" idx="1"/>
          </p:nvPr>
        </p:nvSpPr>
        <p:spPr>
          <a:prstGeom prst="rect">
            <a:avLst/>
          </a:prstGeom>
        </p:spPr>
        <p:txBody>
          <a:bodyPr wrap="square" lIns="91425" tIns="91425" rIns="91425" bIns="91425" anchor="t" anchorCtr="0">
            <a:noAutofit/>
          </a:bodyPr>
          <a:lstStyle/>
          <a:p>
            <a:pPr lvl="0" rtl="0">
              <a:lnSpc>
                <a:spcPct val="115000"/>
              </a:lnSpc>
              <a:spcBef>
                <a:spcPts val="0"/>
              </a:spcBef>
              <a:spcAft>
                <a:spcPts val="0"/>
              </a:spcAft>
              <a:buNone/>
            </a:pPr>
            <a:r>
              <a:rPr lang="en-US" dirty="0" smtClean="0">
                <a:solidFill>
                  <a:srgbClr val="404040"/>
                </a:solidFill>
                <a:highlight>
                  <a:srgbClr val="FFFFFF"/>
                </a:highlight>
                <a:latin typeface="Comic Sans MS"/>
                <a:ea typeface="Comic Sans MS"/>
                <a:cs typeface="Comic Sans MS"/>
                <a:sym typeface="Comic Sans MS"/>
              </a:rPr>
              <a:t>S</a:t>
            </a:r>
            <a:r>
              <a:rPr lang="en-US" sz="1700" dirty="0" smtClean="0">
                <a:solidFill>
                  <a:srgbClr val="404040"/>
                </a:solidFill>
                <a:highlight>
                  <a:srgbClr val="FFFFFF"/>
                </a:highlight>
                <a:latin typeface="Comic Sans MS"/>
                <a:ea typeface="Comic Sans MS"/>
                <a:cs typeface="Comic Sans MS"/>
                <a:sym typeface="Comic Sans MS"/>
              </a:rPr>
              <a:t>tudents </a:t>
            </a:r>
            <a:r>
              <a:rPr lang="en-US" sz="1700" dirty="0">
                <a:solidFill>
                  <a:srgbClr val="404040"/>
                </a:solidFill>
                <a:highlight>
                  <a:srgbClr val="FFFFFF"/>
                </a:highlight>
                <a:latin typeface="Comic Sans MS"/>
                <a:ea typeface="Comic Sans MS"/>
                <a:cs typeface="Comic Sans MS"/>
                <a:sym typeface="Comic Sans MS"/>
              </a:rPr>
              <a:t>can read closely and analytically to comprehend a range of increasingly complex literary and informational texts /Los </a:t>
            </a:r>
            <a:r>
              <a:rPr lang="en-US" sz="1700" dirty="0" err="1">
                <a:solidFill>
                  <a:srgbClr val="404040"/>
                </a:solidFill>
                <a:highlight>
                  <a:srgbClr val="FFFFFF"/>
                </a:highlight>
                <a:latin typeface="Comic Sans MS"/>
                <a:ea typeface="Comic Sans MS"/>
                <a:cs typeface="Comic Sans MS"/>
                <a:sym typeface="Comic Sans MS"/>
              </a:rPr>
              <a:t>estudiantes</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pueden</a:t>
            </a:r>
            <a:r>
              <a:rPr lang="en-US" sz="1700" dirty="0">
                <a:solidFill>
                  <a:srgbClr val="404040"/>
                </a:solidFill>
                <a:highlight>
                  <a:srgbClr val="FFFFFF"/>
                </a:highlight>
                <a:latin typeface="Comic Sans MS"/>
                <a:ea typeface="Comic Sans MS"/>
                <a:cs typeface="Comic Sans MS"/>
                <a:sym typeface="Comic Sans MS"/>
              </a:rPr>
              <a:t> leer de </a:t>
            </a:r>
            <a:r>
              <a:rPr lang="en-US" sz="1700" dirty="0" err="1">
                <a:solidFill>
                  <a:srgbClr val="404040"/>
                </a:solidFill>
                <a:highlight>
                  <a:srgbClr val="FFFFFF"/>
                </a:highlight>
                <a:latin typeface="Comic Sans MS"/>
                <a:ea typeface="Comic Sans MS"/>
                <a:cs typeface="Comic Sans MS"/>
                <a:sym typeface="Comic Sans MS"/>
              </a:rPr>
              <a:t>cerca</a:t>
            </a:r>
            <a:r>
              <a:rPr lang="en-US" sz="1700" dirty="0">
                <a:solidFill>
                  <a:srgbClr val="404040"/>
                </a:solidFill>
                <a:highlight>
                  <a:srgbClr val="FFFFFF"/>
                </a:highlight>
                <a:latin typeface="Comic Sans MS"/>
                <a:ea typeface="Comic Sans MS"/>
                <a:cs typeface="Comic Sans MS"/>
                <a:sym typeface="Comic Sans MS"/>
              </a:rPr>
              <a:t> y </a:t>
            </a:r>
            <a:r>
              <a:rPr lang="en-US" sz="1700" dirty="0" err="1">
                <a:solidFill>
                  <a:srgbClr val="404040"/>
                </a:solidFill>
                <a:highlight>
                  <a:srgbClr val="FFFFFF"/>
                </a:highlight>
                <a:latin typeface="Comic Sans MS"/>
                <a:ea typeface="Comic Sans MS"/>
                <a:cs typeface="Comic Sans MS"/>
                <a:sym typeface="Comic Sans MS"/>
              </a:rPr>
              <a:t>analíticamente</a:t>
            </a:r>
            <a:r>
              <a:rPr lang="en-US" sz="1700" dirty="0">
                <a:solidFill>
                  <a:srgbClr val="404040"/>
                </a:solidFill>
                <a:highlight>
                  <a:srgbClr val="FFFFFF"/>
                </a:highlight>
                <a:latin typeface="Comic Sans MS"/>
                <a:ea typeface="Comic Sans MS"/>
                <a:cs typeface="Comic Sans MS"/>
                <a:sym typeface="Comic Sans MS"/>
              </a:rPr>
              <a:t> para </a:t>
            </a:r>
            <a:r>
              <a:rPr lang="en-US" sz="1700" dirty="0" err="1">
                <a:solidFill>
                  <a:srgbClr val="404040"/>
                </a:solidFill>
                <a:highlight>
                  <a:srgbClr val="FFFFFF"/>
                </a:highlight>
                <a:latin typeface="Comic Sans MS"/>
                <a:ea typeface="Comic Sans MS"/>
                <a:cs typeface="Comic Sans MS"/>
                <a:sym typeface="Comic Sans MS"/>
              </a:rPr>
              <a:t>comprender</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una</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gama</a:t>
            </a:r>
            <a:r>
              <a:rPr lang="en-US" sz="1700" dirty="0">
                <a:solidFill>
                  <a:srgbClr val="404040"/>
                </a:solidFill>
                <a:highlight>
                  <a:srgbClr val="FFFFFF"/>
                </a:highlight>
                <a:latin typeface="Comic Sans MS"/>
                <a:ea typeface="Comic Sans MS"/>
                <a:cs typeface="Comic Sans MS"/>
                <a:sym typeface="Comic Sans MS"/>
              </a:rPr>
              <a:t> de </a:t>
            </a:r>
            <a:r>
              <a:rPr lang="en-US" sz="1700" dirty="0" err="1">
                <a:solidFill>
                  <a:srgbClr val="404040"/>
                </a:solidFill>
                <a:highlight>
                  <a:srgbClr val="FFFFFF"/>
                </a:highlight>
                <a:latin typeface="Comic Sans MS"/>
                <a:ea typeface="Comic Sans MS"/>
                <a:cs typeface="Comic Sans MS"/>
                <a:sym typeface="Comic Sans MS"/>
              </a:rPr>
              <a:t>textos</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literarios</a:t>
            </a:r>
            <a:r>
              <a:rPr lang="en-US" sz="1700" dirty="0">
                <a:solidFill>
                  <a:srgbClr val="404040"/>
                </a:solidFill>
                <a:highlight>
                  <a:srgbClr val="FFFFFF"/>
                </a:highlight>
                <a:latin typeface="Comic Sans MS"/>
                <a:ea typeface="Comic Sans MS"/>
                <a:cs typeface="Comic Sans MS"/>
                <a:sym typeface="Comic Sans MS"/>
              </a:rPr>
              <a:t> e </a:t>
            </a:r>
            <a:r>
              <a:rPr lang="en-US" sz="1700" dirty="0" err="1">
                <a:solidFill>
                  <a:srgbClr val="404040"/>
                </a:solidFill>
                <a:highlight>
                  <a:srgbClr val="FFFFFF"/>
                </a:highlight>
                <a:latin typeface="Comic Sans MS"/>
                <a:ea typeface="Comic Sans MS"/>
                <a:cs typeface="Comic Sans MS"/>
                <a:sym typeface="Comic Sans MS"/>
              </a:rPr>
              <a:t>informativos</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cada</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vez</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más</a:t>
            </a:r>
            <a:r>
              <a:rPr lang="en-US" sz="1700" dirty="0">
                <a:solidFill>
                  <a:srgbClr val="404040"/>
                </a:solidFill>
                <a:highlight>
                  <a:srgbClr val="FFFFFF"/>
                </a:highlight>
                <a:latin typeface="Comic Sans MS"/>
                <a:ea typeface="Comic Sans MS"/>
                <a:cs typeface="Comic Sans MS"/>
                <a:sym typeface="Comic Sans MS"/>
              </a:rPr>
              <a:t> </a:t>
            </a:r>
            <a:r>
              <a:rPr lang="en-US" sz="1700" dirty="0" err="1">
                <a:solidFill>
                  <a:srgbClr val="404040"/>
                </a:solidFill>
                <a:highlight>
                  <a:srgbClr val="FFFFFF"/>
                </a:highlight>
                <a:latin typeface="Comic Sans MS"/>
                <a:ea typeface="Comic Sans MS"/>
                <a:cs typeface="Comic Sans MS"/>
                <a:sym typeface="Comic Sans MS"/>
              </a:rPr>
              <a:t>complejos</a:t>
            </a:r>
            <a:r>
              <a:rPr lang="en-US" sz="1700" dirty="0" smtClean="0">
                <a:solidFill>
                  <a:srgbClr val="404040"/>
                </a:solidFill>
                <a:highlight>
                  <a:srgbClr val="FFFFFF"/>
                </a:highlight>
                <a:latin typeface="Comic Sans MS"/>
                <a:ea typeface="Comic Sans MS"/>
                <a:cs typeface="Comic Sans MS"/>
                <a:sym typeface="Comic Sans MS"/>
              </a:rPr>
              <a:t>.</a:t>
            </a:r>
            <a:endParaRPr lang="en-US" sz="1700" dirty="0">
              <a:solidFill>
                <a:srgbClr val="404040"/>
              </a:solidFill>
              <a:highlight>
                <a:srgbClr val="FFFFFF"/>
              </a:highlight>
              <a:latin typeface="Comic Sans MS"/>
              <a:ea typeface="Comic Sans MS"/>
              <a:cs typeface="Comic Sans MS"/>
              <a:sym typeface="Comic Sans MS"/>
            </a:endParaRPr>
          </a:p>
        </p:txBody>
      </p:sp>
      <p:sp>
        <p:nvSpPr>
          <p:cNvPr id="2" name="Content Placeholder 1"/>
          <p:cNvSpPr>
            <a:spLocks noGrp="1"/>
          </p:cNvSpPr>
          <p:nvPr>
            <p:ph sz="half" idx="2"/>
          </p:nvPr>
        </p:nvSpPr>
        <p:spPr/>
        <p:txBody>
          <a:bodyPr/>
          <a:lstStyle/>
          <a:p>
            <a:r>
              <a:rPr lang="en-US" dirty="0" smtClean="0">
                <a:solidFill>
                  <a:srgbClr val="404040"/>
                </a:solidFill>
                <a:highlight>
                  <a:srgbClr val="FFFFFF"/>
                </a:highlight>
                <a:ea typeface="Comic Sans MS"/>
                <a:cs typeface="Comic Sans MS"/>
                <a:sym typeface="Comic Sans MS"/>
              </a:rPr>
              <a:t>Los </a:t>
            </a:r>
            <a:r>
              <a:rPr lang="en-US" dirty="0" err="1">
                <a:solidFill>
                  <a:srgbClr val="404040"/>
                </a:solidFill>
                <a:highlight>
                  <a:srgbClr val="FFFFFF"/>
                </a:highlight>
                <a:ea typeface="Comic Sans MS"/>
                <a:cs typeface="Comic Sans MS"/>
                <a:sym typeface="Comic Sans MS"/>
              </a:rPr>
              <a:t>estudiantes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pueden</a:t>
            </a:r>
            <a:r>
              <a:rPr lang="en-US" dirty="0">
                <a:solidFill>
                  <a:srgbClr val="404040"/>
                </a:solidFill>
                <a:highlight>
                  <a:srgbClr val="FFFFFF"/>
                </a:highlight>
                <a:ea typeface="Comic Sans MS"/>
                <a:cs typeface="Comic Sans MS"/>
                <a:sym typeface="Comic Sans MS"/>
              </a:rPr>
              <a:t> leer de </a:t>
            </a:r>
            <a:r>
              <a:rPr lang="en-US" dirty="0" err="1">
                <a:solidFill>
                  <a:srgbClr val="404040"/>
                </a:solidFill>
                <a:highlight>
                  <a:srgbClr val="FFFFFF"/>
                </a:highlight>
                <a:ea typeface="Comic Sans MS"/>
                <a:cs typeface="Comic Sans MS"/>
                <a:sym typeface="Comic Sans MS"/>
              </a:rPr>
              <a:t>cerca</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analíticamente</a:t>
            </a:r>
            <a:r>
              <a:rPr lang="en-US" dirty="0">
                <a:solidFill>
                  <a:srgbClr val="404040"/>
                </a:solidFill>
                <a:highlight>
                  <a:srgbClr val="FFFFFF"/>
                </a:highlight>
                <a:ea typeface="Comic Sans MS"/>
                <a:cs typeface="Comic Sans MS"/>
                <a:sym typeface="Comic Sans MS"/>
              </a:rPr>
              <a:t> para </a:t>
            </a:r>
            <a:r>
              <a:rPr lang="en-US" dirty="0" err="1">
                <a:solidFill>
                  <a:srgbClr val="404040"/>
                </a:solidFill>
                <a:highlight>
                  <a:srgbClr val="FFFFFF"/>
                </a:highlight>
                <a:ea typeface="Comic Sans MS"/>
                <a:cs typeface="Comic Sans MS"/>
                <a:sym typeface="Comic Sans MS"/>
              </a:rPr>
              <a:t>comprender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una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gama</a:t>
            </a:r>
            <a:r>
              <a:rPr lang="en-US" dirty="0">
                <a:solidFill>
                  <a:srgbClr val="404040"/>
                </a:solidFill>
                <a:highlight>
                  <a:srgbClr val="FFFFFF"/>
                </a:highlight>
                <a:ea typeface="Comic Sans MS"/>
                <a:cs typeface="Comic Sans MS"/>
                <a:sym typeface="Comic Sans MS"/>
              </a:rPr>
              <a:t> de </a:t>
            </a:r>
            <a:r>
              <a:rPr lang="en-US" dirty="0" err="1">
                <a:solidFill>
                  <a:srgbClr val="404040"/>
                </a:solidFill>
                <a:highlight>
                  <a:srgbClr val="FFFFFF"/>
                </a:highlight>
                <a:ea typeface="Comic Sans MS"/>
                <a:cs typeface="Comic Sans MS"/>
                <a:sym typeface="Comic Sans MS"/>
              </a:rPr>
              <a:t>textos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literarios</a:t>
            </a:r>
            <a:r>
              <a:rPr lang="en-US" dirty="0">
                <a:solidFill>
                  <a:srgbClr val="404040"/>
                </a:solidFill>
                <a:highlight>
                  <a:srgbClr val="FFFFFF"/>
                </a:highlight>
                <a:ea typeface="Comic Sans MS"/>
                <a:cs typeface="Comic Sans MS"/>
                <a:sym typeface="Comic Sans MS"/>
              </a:rPr>
              <a:t> e </a:t>
            </a:r>
            <a:r>
              <a:rPr lang="en-US" dirty="0" err="1">
                <a:solidFill>
                  <a:srgbClr val="404040"/>
                </a:solidFill>
                <a:highlight>
                  <a:srgbClr val="FFFFFF"/>
                </a:highlight>
                <a:ea typeface="Comic Sans MS"/>
                <a:cs typeface="Comic Sans MS"/>
                <a:sym typeface="Comic Sans MS"/>
              </a:rPr>
              <a:t>informativos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cada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vez</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más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complejos</a:t>
            </a:r>
            <a:r>
              <a:rPr lang="en-US" dirty="0">
                <a:solidFill>
                  <a:srgbClr val="404040"/>
                </a:solidFill>
                <a:highlight>
                  <a:srgbClr val="FFFFFF"/>
                </a:highlight>
                <a:ea typeface="Comic Sans MS"/>
                <a:cs typeface="Comic Sans MS"/>
                <a:sym typeface="Comic Sans MS"/>
              </a:rPr>
              <a:t>.</a:t>
            </a:r>
          </a:p>
          <a:p>
            <a:endParaRPr lang="en-US" dirty="0"/>
          </a:p>
        </p:txBody>
      </p:sp>
      <p:sp>
        <p:nvSpPr>
          <p:cNvPr id="121" name="Shape 121"/>
          <p:cNvSpPr txBox="1">
            <a:spLocks noGrp="1"/>
          </p:cNvSpPr>
          <p:nvPr>
            <p:ph type="sldNum" sz="quarter" idx="12"/>
          </p:nvPr>
        </p:nvSpPr>
        <p:spPr>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52895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143000"/>
          </a:xfrm>
        </p:spPr>
        <p:txBody>
          <a:bodyPr/>
          <a:lstStyle/>
          <a:p>
            <a:r>
              <a:rPr lang="en-US" sz="2800" b="1" dirty="0">
                <a:solidFill>
                  <a:srgbClr val="FF9900"/>
                </a:solidFill>
                <a:highlight>
                  <a:srgbClr val="FFFFFF"/>
                </a:highlight>
                <a:ea typeface="Comic Sans MS"/>
                <a:cs typeface="Comic Sans MS"/>
                <a:sym typeface="Comic Sans MS"/>
              </a:rPr>
              <a:t>Claim 2: </a:t>
            </a:r>
            <a:r>
              <a:rPr lang="en-US" sz="2800" b="1" dirty="0" smtClean="0">
                <a:solidFill>
                  <a:srgbClr val="FF9900"/>
                </a:solidFill>
                <a:highlight>
                  <a:srgbClr val="FFFFFF"/>
                </a:highlight>
                <a:ea typeface="Comic Sans MS"/>
                <a:cs typeface="Comic Sans MS"/>
                <a:sym typeface="Comic Sans MS"/>
              </a:rPr>
              <a:t>Writing </a:t>
            </a:r>
            <a:br>
              <a:rPr lang="en-US" sz="2800" b="1" dirty="0" smtClean="0">
                <a:solidFill>
                  <a:srgbClr val="FF9900"/>
                </a:solidFill>
                <a:highlight>
                  <a:srgbClr val="FFFFFF"/>
                </a:highlight>
                <a:ea typeface="Comic Sans MS"/>
                <a:cs typeface="Comic Sans MS"/>
                <a:sym typeface="Comic Sans MS"/>
              </a:rPr>
            </a:br>
            <a:r>
              <a:rPr lang="en-US" sz="2800" b="1" dirty="0" err="1" smtClean="0">
                <a:solidFill>
                  <a:srgbClr val="FF9900"/>
                </a:solidFill>
                <a:highlight>
                  <a:srgbClr val="FFFFFF"/>
                </a:highlight>
                <a:ea typeface="Comic Sans MS"/>
                <a:cs typeface="Comic Sans MS"/>
                <a:sym typeface="Comic Sans MS"/>
              </a:rPr>
              <a:t>Reclamación</a:t>
            </a:r>
            <a:r>
              <a:rPr lang="en-US" sz="2800" b="1" dirty="0" smtClean="0">
                <a:solidFill>
                  <a:srgbClr val="FF9900"/>
                </a:solidFill>
                <a:highlight>
                  <a:srgbClr val="FFFFFF"/>
                </a:highlight>
                <a:ea typeface="Comic Sans MS"/>
                <a:cs typeface="Comic Sans MS"/>
                <a:sym typeface="Comic Sans MS"/>
              </a:rPr>
              <a:t> </a:t>
            </a:r>
            <a:r>
              <a:rPr lang="en-US" sz="2800" b="1" dirty="0">
                <a:solidFill>
                  <a:srgbClr val="FF9900"/>
                </a:solidFill>
                <a:highlight>
                  <a:srgbClr val="FFFFFF"/>
                </a:highlight>
                <a:ea typeface="Comic Sans MS"/>
                <a:cs typeface="Comic Sans MS"/>
                <a:sym typeface="Comic Sans MS"/>
              </a:rPr>
              <a:t>2: </a:t>
            </a:r>
            <a:r>
              <a:rPr lang="en-US" sz="2800" b="1" dirty="0" err="1" smtClean="0">
                <a:solidFill>
                  <a:srgbClr val="FF9900"/>
                </a:solidFill>
                <a:highlight>
                  <a:srgbClr val="FFFFFF"/>
                </a:highlight>
                <a:ea typeface="Comic Sans MS"/>
                <a:cs typeface="Comic Sans MS"/>
                <a:sym typeface="Comic Sans MS"/>
              </a:rPr>
              <a:t>Escritura</a:t>
            </a:r>
            <a:endParaRPr lang="en-US" sz="2800" dirty="0"/>
          </a:p>
        </p:txBody>
      </p:sp>
      <p:sp>
        <p:nvSpPr>
          <p:cNvPr id="3" name="Content Placeholder 2"/>
          <p:cNvSpPr>
            <a:spLocks noGrp="1"/>
          </p:cNvSpPr>
          <p:nvPr>
            <p:ph sz="half" idx="1"/>
          </p:nvPr>
        </p:nvSpPr>
        <p:spPr/>
        <p:txBody>
          <a:bodyPr/>
          <a:lstStyle/>
          <a:p>
            <a:pPr lvl="0">
              <a:lnSpc>
                <a:spcPct val="115000"/>
              </a:lnSpc>
              <a:spcBef>
                <a:spcPts val="0"/>
              </a:spcBef>
              <a:spcAft>
                <a:spcPts val="0"/>
              </a:spcAft>
              <a:buNone/>
            </a:pPr>
            <a:r>
              <a:rPr lang="en-US" dirty="0" smtClean="0">
                <a:solidFill>
                  <a:srgbClr val="404040"/>
                </a:solidFill>
                <a:highlight>
                  <a:srgbClr val="FFFFFF"/>
                </a:highlight>
                <a:ea typeface="Comic Sans MS"/>
                <a:cs typeface="Comic Sans MS"/>
                <a:sym typeface="Comic Sans MS"/>
              </a:rPr>
              <a:t>Students </a:t>
            </a:r>
            <a:r>
              <a:rPr lang="en-US" dirty="0">
                <a:solidFill>
                  <a:srgbClr val="404040"/>
                </a:solidFill>
                <a:highlight>
                  <a:srgbClr val="FFFFFF"/>
                </a:highlight>
                <a:ea typeface="Comic Sans MS"/>
                <a:cs typeface="Comic Sans MS"/>
                <a:sym typeface="Comic Sans MS"/>
              </a:rPr>
              <a:t>can produce effective and well-grounded writing for a range of purposes and </a:t>
            </a:r>
            <a:r>
              <a:rPr lang="en-US" dirty="0" smtClean="0">
                <a:solidFill>
                  <a:srgbClr val="404040"/>
                </a:solidFill>
                <a:highlight>
                  <a:srgbClr val="FFFFFF"/>
                </a:highlight>
                <a:ea typeface="Comic Sans MS"/>
                <a:cs typeface="Comic Sans MS"/>
                <a:sym typeface="Comic Sans MS"/>
              </a:rPr>
              <a:t>audiences</a:t>
            </a:r>
            <a:endParaRPr lang="en-US" dirty="0"/>
          </a:p>
        </p:txBody>
      </p:sp>
      <p:sp>
        <p:nvSpPr>
          <p:cNvPr id="4" name="Content Placeholder 3"/>
          <p:cNvSpPr>
            <a:spLocks noGrp="1"/>
          </p:cNvSpPr>
          <p:nvPr>
            <p:ph sz="half" idx="2"/>
          </p:nvPr>
        </p:nvSpPr>
        <p:spPr/>
        <p:txBody>
          <a:bodyPr/>
          <a:lstStyle/>
          <a:p>
            <a:pPr marL="0" indent="0">
              <a:buNone/>
            </a:pPr>
            <a:r>
              <a:rPr lang="en-US" dirty="0" smtClean="0">
                <a:solidFill>
                  <a:srgbClr val="404040"/>
                </a:solidFill>
                <a:highlight>
                  <a:srgbClr val="FFFFFF"/>
                </a:highlight>
                <a:ea typeface="Comic Sans MS"/>
                <a:cs typeface="Comic Sans MS"/>
                <a:sym typeface="Comic Sans MS"/>
              </a:rPr>
              <a:t>Los </a:t>
            </a:r>
            <a:r>
              <a:rPr lang="en-US" dirty="0" err="1">
                <a:solidFill>
                  <a:srgbClr val="404040"/>
                </a:solidFill>
                <a:highlight>
                  <a:srgbClr val="FFFFFF"/>
                </a:highlight>
                <a:ea typeface="Comic Sans MS"/>
                <a:cs typeface="Comic Sans MS"/>
                <a:sym typeface="Comic Sans MS"/>
              </a:rPr>
              <a:t>estudiantes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pueden</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producir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una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escritura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efectiva</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bien</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fundamentada</a:t>
            </a:r>
            <a:r>
              <a:rPr lang="en-US" dirty="0">
                <a:solidFill>
                  <a:srgbClr val="404040"/>
                </a:solidFill>
                <a:highlight>
                  <a:srgbClr val="FFFFFF"/>
                </a:highlight>
                <a:ea typeface="Comic Sans MS"/>
                <a:cs typeface="Comic Sans MS"/>
                <a:sym typeface="Comic Sans MS"/>
              </a:rPr>
              <a:t> para </a:t>
            </a:r>
            <a:r>
              <a:rPr lang="en-US" dirty="0" err="1">
                <a:solidFill>
                  <a:srgbClr val="404040"/>
                </a:solidFill>
                <a:highlight>
                  <a:srgbClr val="FFFFFF"/>
                </a:highlight>
                <a:ea typeface="Comic Sans MS"/>
                <a:cs typeface="Comic Sans MS"/>
                <a:sym typeface="Comic Sans MS"/>
              </a:rPr>
              <a:t>una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variedad</a:t>
            </a:r>
            <a:r>
              <a:rPr lang="en-US" dirty="0">
                <a:solidFill>
                  <a:srgbClr val="404040"/>
                </a:solidFill>
                <a:highlight>
                  <a:srgbClr val="FFFFFF"/>
                </a:highlight>
                <a:ea typeface="Comic Sans MS"/>
                <a:cs typeface="Comic Sans MS"/>
                <a:sym typeface="Comic Sans MS"/>
              </a:rPr>
              <a:t> de </a:t>
            </a:r>
            <a:r>
              <a:rPr lang="en-US" dirty="0" err="1">
                <a:solidFill>
                  <a:srgbClr val="404040"/>
                </a:solidFill>
                <a:highlight>
                  <a:srgbClr val="FFFFFF"/>
                </a:highlight>
                <a:ea typeface="Comic Sans MS"/>
                <a:cs typeface="Comic Sans MS"/>
                <a:sym typeface="Comic Sans MS"/>
              </a:rPr>
              <a:t>propósitos</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audiencias</a:t>
            </a:r>
            <a:r>
              <a:rPr lang="en-US" dirty="0">
                <a:solidFill>
                  <a:srgbClr val="404040"/>
                </a:solidFill>
                <a:highlight>
                  <a:srgbClr val="FFFFFF"/>
                </a:highlight>
                <a:ea typeface="Comic Sans MS"/>
                <a:cs typeface="Comic Sans MS"/>
                <a:sym typeface="Comic Sans MS"/>
              </a:rPr>
              <a:t>.</a:t>
            </a:r>
          </a:p>
          <a:p>
            <a:endParaRPr lang="en-US" dirty="0"/>
          </a:p>
        </p:txBody>
      </p:sp>
    </p:spTree>
    <p:extLst>
      <p:ext uri="{BB962C8B-B14F-4D97-AF65-F5344CB8AC3E}">
        <p14:creationId xmlns:p14="http://schemas.microsoft.com/office/powerpoint/2010/main" val="309429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00FF"/>
                </a:solidFill>
                <a:highlight>
                  <a:srgbClr val="FFFFFF"/>
                </a:highlight>
                <a:ea typeface="Comic Sans MS"/>
                <a:cs typeface="Comic Sans MS"/>
                <a:sym typeface="Comic Sans MS"/>
              </a:rPr>
              <a:t>Claim 3: Speaking and </a:t>
            </a:r>
            <a:r>
              <a:rPr lang="en-US" sz="3200" b="1" dirty="0" smtClean="0">
                <a:solidFill>
                  <a:srgbClr val="0000FF"/>
                </a:solidFill>
                <a:highlight>
                  <a:srgbClr val="FFFFFF"/>
                </a:highlight>
                <a:ea typeface="Comic Sans MS"/>
                <a:cs typeface="Comic Sans MS"/>
                <a:sym typeface="Comic Sans MS"/>
              </a:rPr>
              <a:t>Listening </a:t>
            </a:r>
            <a:r>
              <a:rPr lang="en-US" sz="3200" b="1" dirty="0" err="1">
                <a:solidFill>
                  <a:srgbClr val="0000FF"/>
                </a:solidFill>
                <a:highlight>
                  <a:srgbClr val="FFFFFF"/>
                </a:highlight>
                <a:ea typeface="Comic Sans MS"/>
                <a:cs typeface="Comic Sans MS"/>
                <a:sym typeface="Comic Sans MS"/>
              </a:rPr>
              <a:t>Reclamación</a:t>
            </a:r>
            <a:r>
              <a:rPr lang="en-US" sz="3200" b="1" dirty="0">
                <a:solidFill>
                  <a:srgbClr val="0000FF"/>
                </a:solidFill>
                <a:highlight>
                  <a:srgbClr val="FFFFFF"/>
                </a:highlight>
                <a:ea typeface="Comic Sans MS"/>
                <a:cs typeface="Comic Sans MS"/>
                <a:sym typeface="Comic Sans MS"/>
              </a:rPr>
              <a:t> 3: </a:t>
            </a:r>
            <a:r>
              <a:rPr lang="en-US" sz="3200" b="1" dirty="0" err="1">
                <a:solidFill>
                  <a:srgbClr val="0000FF"/>
                </a:solidFill>
                <a:highlight>
                  <a:srgbClr val="FFFFFF"/>
                </a:highlight>
                <a:ea typeface="Comic Sans MS"/>
                <a:cs typeface="Comic Sans MS"/>
                <a:sym typeface="Comic Sans MS"/>
              </a:rPr>
              <a:t>Hablar</a:t>
            </a:r>
            <a:r>
              <a:rPr lang="en-US" sz="3200" b="1" dirty="0">
                <a:solidFill>
                  <a:srgbClr val="0000FF"/>
                </a:solidFill>
                <a:highlight>
                  <a:srgbClr val="FFFFFF"/>
                </a:highlight>
                <a:ea typeface="Comic Sans MS"/>
                <a:cs typeface="Comic Sans MS"/>
                <a:sym typeface="Comic Sans MS"/>
              </a:rPr>
              <a:t> y </a:t>
            </a:r>
            <a:r>
              <a:rPr lang="en-US" sz="3200" b="1" dirty="0" err="1" smtClean="0">
                <a:solidFill>
                  <a:srgbClr val="0000FF"/>
                </a:solidFill>
                <a:highlight>
                  <a:srgbClr val="FFFFFF"/>
                </a:highlight>
                <a:ea typeface="Comic Sans MS"/>
                <a:cs typeface="Comic Sans MS"/>
                <a:sym typeface="Comic Sans MS"/>
              </a:rPr>
              <a:t>scuchar</a:t>
            </a:r>
            <a:r>
              <a:rPr lang="en-US" sz="3200" b="1" dirty="0">
                <a:solidFill>
                  <a:srgbClr val="0000FF"/>
                </a:solidFill>
                <a:highlight>
                  <a:srgbClr val="FFFFFF"/>
                </a:highlight>
                <a:ea typeface="Comic Sans MS"/>
                <a:cs typeface="Comic Sans MS"/>
                <a:sym typeface="Comic Sans MS"/>
              </a:rPr>
              <a:t/>
            </a:r>
            <a:br>
              <a:rPr lang="en-US" sz="3200" b="1" dirty="0">
                <a:solidFill>
                  <a:srgbClr val="0000FF"/>
                </a:solidFill>
                <a:highlight>
                  <a:srgbClr val="FFFFFF"/>
                </a:highlight>
                <a:ea typeface="Comic Sans MS"/>
                <a:cs typeface="Comic Sans MS"/>
                <a:sym typeface="Comic Sans MS"/>
              </a:rPr>
            </a:br>
            <a:endParaRPr lang="en-US" sz="3200" dirty="0"/>
          </a:p>
        </p:txBody>
      </p:sp>
      <p:sp>
        <p:nvSpPr>
          <p:cNvPr id="3" name="Content Placeholder 2"/>
          <p:cNvSpPr>
            <a:spLocks noGrp="1"/>
          </p:cNvSpPr>
          <p:nvPr>
            <p:ph sz="half" idx="1"/>
          </p:nvPr>
        </p:nvSpPr>
        <p:spPr/>
        <p:txBody>
          <a:bodyPr/>
          <a:lstStyle/>
          <a:p>
            <a:pPr lvl="0">
              <a:lnSpc>
                <a:spcPct val="115000"/>
              </a:lnSpc>
              <a:spcBef>
                <a:spcPts val="0"/>
              </a:spcBef>
              <a:spcAft>
                <a:spcPts val="0"/>
              </a:spcAft>
              <a:buNone/>
            </a:pPr>
            <a:r>
              <a:rPr lang="en-US" dirty="0" smtClean="0">
                <a:solidFill>
                  <a:srgbClr val="404040"/>
                </a:solidFill>
                <a:highlight>
                  <a:srgbClr val="FFFFFF"/>
                </a:highlight>
                <a:ea typeface="Comic Sans MS"/>
                <a:cs typeface="Comic Sans MS"/>
                <a:sym typeface="Comic Sans MS"/>
              </a:rPr>
              <a:t>Students </a:t>
            </a:r>
            <a:r>
              <a:rPr lang="en-US" dirty="0">
                <a:solidFill>
                  <a:srgbClr val="404040"/>
                </a:solidFill>
                <a:highlight>
                  <a:srgbClr val="FFFFFF"/>
                </a:highlight>
                <a:ea typeface="Comic Sans MS"/>
                <a:cs typeface="Comic Sans MS"/>
                <a:sym typeface="Comic Sans MS"/>
              </a:rPr>
              <a:t>can employ effective speaking and listening skills for a range of purposes and </a:t>
            </a:r>
            <a:r>
              <a:rPr lang="en-US" dirty="0" smtClean="0">
                <a:solidFill>
                  <a:srgbClr val="404040"/>
                </a:solidFill>
                <a:highlight>
                  <a:srgbClr val="FFFFFF"/>
                </a:highlight>
                <a:ea typeface="Comic Sans MS"/>
                <a:cs typeface="Comic Sans MS"/>
                <a:sym typeface="Comic Sans MS"/>
              </a:rPr>
              <a:t>audiences</a:t>
            </a:r>
            <a:endParaRPr lang="en-US" dirty="0"/>
          </a:p>
        </p:txBody>
      </p:sp>
      <p:sp>
        <p:nvSpPr>
          <p:cNvPr id="4" name="Content Placeholder 3"/>
          <p:cNvSpPr>
            <a:spLocks noGrp="1"/>
          </p:cNvSpPr>
          <p:nvPr>
            <p:ph sz="half" idx="2"/>
          </p:nvPr>
        </p:nvSpPr>
        <p:spPr/>
        <p:txBody>
          <a:bodyPr/>
          <a:lstStyle/>
          <a:p>
            <a:pPr marL="0" indent="0">
              <a:buNone/>
            </a:pPr>
            <a:r>
              <a:rPr lang="en-US" dirty="0" smtClean="0">
                <a:solidFill>
                  <a:srgbClr val="404040"/>
                </a:solidFill>
                <a:highlight>
                  <a:srgbClr val="FFFFFF"/>
                </a:highlight>
                <a:ea typeface="Comic Sans MS"/>
                <a:cs typeface="Comic Sans MS"/>
                <a:sym typeface="Comic Sans MS"/>
              </a:rPr>
              <a:t>Los </a:t>
            </a:r>
            <a:r>
              <a:rPr lang="en-US" dirty="0" err="1">
                <a:solidFill>
                  <a:srgbClr val="404040"/>
                </a:solidFill>
                <a:highlight>
                  <a:srgbClr val="FFFFFF"/>
                </a:highlight>
                <a:ea typeface="Comic Sans MS"/>
                <a:cs typeface="Comic Sans MS"/>
                <a:sym typeface="Comic Sans MS"/>
              </a:rPr>
              <a:t>estudiantes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pueden</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emplear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habilidades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efectivas</a:t>
            </a:r>
            <a:r>
              <a:rPr lang="en-US" dirty="0">
                <a:solidFill>
                  <a:srgbClr val="404040"/>
                </a:solidFill>
                <a:highlight>
                  <a:srgbClr val="FFFFFF"/>
                </a:highlight>
                <a:ea typeface="Comic Sans MS"/>
                <a:cs typeface="Comic Sans MS"/>
                <a:sym typeface="Comic Sans MS"/>
              </a:rPr>
              <a:t> para </a:t>
            </a:r>
            <a:r>
              <a:rPr lang="en-US" dirty="0" err="1">
                <a:solidFill>
                  <a:srgbClr val="404040"/>
                </a:solidFill>
                <a:highlight>
                  <a:srgbClr val="FFFFFF"/>
                </a:highlight>
                <a:ea typeface="Comic Sans MS"/>
                <a:cs typeface="Comic Sans MS"/>
                <a:sym typeface="Comic Sans MS"/>
              </a:rPr>
              <a:t>hablar</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escuchar</a:t>
            </a:r>
            <a:r>
              <a:rPr lang="en-US" dirty="0">
                <a:solidFill>
                  <a:srgbClr val="404040"/>
                </a:solidFill>
                <a:highlight>
                  <a:srgbClr val="FFFFFF"/>
                </a:highlight>
                <a:ea typeface="Comic Sans MS"/>
                <a:cs typeface="Comic Sans MS"/>
                <a:sym typeface="Comic Sans MS"/>
              </a:rPr>
              <a:t> para </a:t>
            </a:r>
            <a:r>
              <a:rPr lang="en-US" dirty="0" err="1">
                <a:solidFill>
                  <a:srgbClr val="404040"/>
                </a:solidFill>
                <a:highlight>
                  <a:srgbClr val="FFFFFF"/>
                </a:highlight>
                <a:ea typeface="Comic Sans MS"/>
                <a:cs typeface="Comic Sans MS"/>
                <a:sym typeface="Comic Sans MS"/>
              </a:rPr>
              <a:t>una</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variedad</a:t>
            </a:r>
            <a:r>
              <a:rPr lang="en-US" dirty="0">
                <a:solidFill>
                  <a:srgbClr val="404040"/>
                </a:solidFill>
                <a:highlight>
                  <a:srgbClr val="FFFFFF"/>
                </a:highlight>
                <a:ea typeface="Comic Sans MS"/>
                <a:cs typeface="Comic Sans MS"/>
                <a:sym typeface="Comic Sans MS"/>
              </a:rPr>
              <a:t> de </a:t>
            </a:r>
            <a:r>
              <a:rPr lang="en-US" dirty="0" err="1">
                <a:solidFill>
                  <a:srgbClr val="404040"/>
                </a:solidFill>
                <a:highlight>
                  <a:srgbClr val="FFFFFF"/>
                </a:highlight>
                <a:ea typeface="Comic Sans MS"/>
                <a:cs typeface="Comic Sans MS"/>
                <a:sym typeface="Comic Sans MS"/>
              </a:rPr>
              <a:t>propósitos</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audiencias</a:t>
            </a:r>
            <a:endParaRPr lang="en-US" dirty="0">
              <a:solidFill>
                <a:srgbClr val="404040"/>
              </a:solidFill>
              <a:highlight>
                <a:srgbClr val="FFFFFF"/>
              </a:highlight>
              <a:ea typeface="Comic Sans MS"/>
              <a:cs typeface="Comic Sans MS"/>
              <a:sym typeface="Comic Sans MS"/>
            </a:endParaRPr>
          </a:p>
          <a:p>
            <a:endParaRPr lang="en-US" dirty="0"/>
          </a:p>
        </p:txBody>
      </p:sp>
    </p:spTree>
    <p:extLst>
      <p:ext uri="{BB962C8B-B14F-4D97-AF65-F5344CB8AC3E}">
        <p14:creationId xmlns:p14="http://schemas.microsoft.com/office/powerpoint/2010/main" val="75222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The next slide is a suggested Ice breakers</a:t>
            </a:r>
          </a:p>
        </p:txBody>
      </p:sp>
      <p:sp>
        <p:nvSpPr>
          <p:cNvPr id="5123" name="Rectangle 3"/>
          <p:cNvSpPr>
            <a:spLocks noGrp="1" noChangeArrowheads="1"/>
          </p:cNvSpPr>
          <p:nvPr>
            <p:ph type="body" idx="1"/>
          </p:nvPr>
        </p:nvSpPr>
        <p:spPr/>
        <p:txBody>
          <a:bodyPr/>
          <a:lstStyle/>
          <a:p>
            <a:pPr eaLnBrk="1" hangingPunct="1"/>
            <a:r>
              <a:rPr lang="en-US" altLang="en-US" smtClean="0"/>
              <a:t>Having children present for 5 minutes at the beginning may be a good way to start your T-I meeting</a:t>
            </a:r>
          </a:p>
          <a:p>
            <a:pPr eaLnBrk="1" hangingPunct="1"/>
            <a:r>
              <a:rPr lang="en-US" altLang="en-US" i="1" smtClean="0"/>
              <a:t>The next two slides work for me to get the group started, but they are just a suggestion.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9900FF"/>
                </a:solidFill>
                <a:highlight>
                  <a:srgbClr val="FFFFFF"/>
                </a:highlight>
                <a:ea typeface="Comic Sans MS"/>
                <a:cs typeface="Comic Sans MS"/>
                <a:sym typeface="Comic Sans MS"/>
              </a:rPr>
              <a:t>Claim 4: </a:t>
            </a:r>
            <a:r>
              <a:rPr lang="en-US" sz="2800" b="1" dirty="0" smtClean="0">
                <a:solidFill>
                  <a:srgbClr val="9900FF"/>
                </a:solidFill>
                <a:highlight>
                  <a:srgbClr val="FFFFFF"/>
                </a:highlight>
                <a:ea typeface="Comic Sans MS"/>
                <a:cs typeface="Comic Sans MS"/>
                <a:sym typeface="Comic Sans MS"/>
              </a:rPr>
              <a:t>Research/Inquiry </a:t>
            </a:r>
            <a:r>
              <a:rPr lang="en-US" sz="2800" b="1" dirty="0" err="1">
                <a:solidFill>
                  <a:srgbClr val="9900FF"/>
                </a:solidFill>
                <a:highlight>
                  <a:srgbClr val="FFFFFF"/>
                </a:highlight>
                <a:ea typeface="Comic Sans MS"/>
                <a:cs typeface="Comic Sans MS"/>
                <a:sym typeface="Comic Sans MS"/>
              </a:rPr>
              <a:t>Reclamación</a:t>
            </a:r>
            <a:r>
              <a:rPr lang="en-US" sz="2800" b="1" dirty="0">
                <a:solidFill>
                  <a:srgbClr val="9900FF"/>
                </a:solidFill>
                <a:highlight>
                  <a:srgbClr val="FFFFFF"/>
                </a:highlight>
                <a:ea typeface="Comic Sans MS"/>
                <a:cs typeface="Comic Sans MS"/>
                <a:sym typeface="Comic Sans MS"/>
              </a:rPr>
              <a:t> 4: </a:t>
            </a:r>
            <a:r>
              <a:rPr lang="en-US" sz="2800" b="1" dirty="0" err="1" smtClean="0">
                <a:solidFill>
                  <a:srgbClr val="9900FF"/>
                </a:solidFill>
                <a:highlight>
                  <a:srgbClr val="FFFFFF"/>
                </a:highlight>
                <a:ea typeface="Comic Sans MS"/>
                <a:cs typeface="Comic Sans MS"/>
                <a:sym typeface="Comic Sans MS"/>
              </a:rPr>
              <a:t>Investigación</a:t>
            </a:r>
            <a:r>
              <a:rPr lang="en-US" sz="2800" b="1" dirty="0" smtClean="0">
                <a:solidFill>
                  <a:srgbClr val="9900FF"/>
                </a:solidFill>
                <a:highlight>
                  <a:srgbClr val="FFFFFF"/>
                </a:highlight>
                <a:ea typeface="Comic Sans MS"/>
                <a:cs typeface="Comic Sans MS"/>
                <a:sym typeface="Comic Sans MS"/>
              </a:rPr>
              <a:t>/</a:t>
            </a:r>
            <a:r>
              <a:rPr lang="en-US" sz="2800" b="1" dirty="0" err="1" smtClean="0">
                <a:solidFill>
                  <a:srgbClr val="9900FF"/>
                </a:solidFill>
                <a:highlight>
                  <a:srgbClr val="FFFFFF"/>
                </a:highlight>
                <a:ea typeface="Comic Sans MS"/>
                <a:cs typeface="Comic Sans MS"/>
                <a:sym typeface="Comic Sans MS"/>
              </a:rPr>
              <a:t>Investigación</a:t>
            </a:r>
            <a:endParaRPr lang="en-US" sz="2800" dirty="0"/>
          </a:p>
        </p:txBody>
      </p:sp>
      <p:sp>
        <p:nvSpPr>
          <p:cNvPr id="3" name="Content Placeholder 2"/>
          <p:cNvSpPr>
            <a:spLocks noGrp="1"/>
          </p:cNvSpPr>
          <p:nvPr>
            <p:ph sz="half" idx="1"/>
          </p:nvPr>
        </p:nvSpPr>
        <p:spPr/>
        <p:txBody>
          <a:bodyPr/>
          <a:lstStyle/>
          <a:p>
            <a:pPr lvl="0">
              <a:lnSpc>
                <a:spcPct val="115000"/>
              </a:lnSpc>
              <a:spcBef>
                <a:spcPts val="0"/>
              </a:spcBef>
              <a:spcAft>
                <a:spcPts val="0"/>
              </a:spcAft>
              <a:buNone/>
            </a:pPr>
            <a:r>
              <a:rPr lang="en-US" dirty="0" smtClean="0">
                <a:solidFill>
                  <a:srgbClr val="404040"/>
                </a:solidFill>
                <a:highlight>
                  <a:srgbClr val="FFFFFF"/>
                </a:highlight>
                <a:ea typeface="Comic Sans MS"/>
                <a:cs typeface="Comic Sans MS"/>
                <a:sym typeface="Comic Sans MS"/>
              </a:rPr>
              <a:t>Students </a:t>
            </a:r>
            <a:r>
              <a:rPr lang="en-US" dirty="0">
                <a:solidFill>
                  <a:srgbClr val="404040"/>
                </a:solidFill>
                <a:highlight>
                  <a:srgbClr val="FFFFFF"/>
                </a:highlight>
                <a:ea typeface="Comic Sans MS"/>
                <a:cs typeface="Comic Sans MS"/>
                <a:sym typeface="Comic Sans MS"/>
              </a:rPr>
              <a:t>can engage in research and inquiry to investigate topics, and to analyze, integrate, and present </a:t>
            </a:r>
            <a:r>
              <a:rPr lang="en-US" dirty="0" smtClean="0">
                <a:solidFill>
                  <a:srgbClr val="404040"/>
                </a:solidFill>
                <a:highlight>
                  <a:srgbClr val="FFFFFF"/>
                </a:highlight>
                <a:ea typeface="Comic Sans MS"/>
                <a:cs typeface="Comic Sans MS"/>
                <a:sym typeface="Comic Sans MS"/>
              </a:rPr>
              <a:t>information</a:t>
            </a:r>
            <a:endParaRPr lang="en-US" dirty="0"/>
          </a:p>
          <a:p>
            <a:endParaRPr lang="en-US" dirty="0"/>
          </a:p>
          <a:p>
            <a:endParaRPr lang="en-US" dirty="0"/>
          </a:p>
        </p:txBody>
      </p:sp>
      <p:sp>
        <p:nvSpPr>
          <p:cNvPr id="4" name="Content Placeholder 3"/>
          <p:cNvSpPr>
            <a:spLocks noGrp="1"/>
          </p:cNvSpPr>
          <p:nvPr>
            <p:ph sz="half" idx="2"/>
          </p:nvPr>
        </p:nvSpPr>
        <p:spPr/>
        <p:txBody>
          <a:bodyPr/>
          <a:lstStyle/>
          <a:p>
            <a:pPr marL="0" indent="0">
              <a:buNone/>
            </a:pPr>
            <a:r>
              <a:rPr lang="en-US" dirty="0" smtClean="0">
                <a:solidFill>
                  <a:srgbClr val="404040"/>
                </a:solidFill>
                <a:highlight>
                  <a:srgbClr val="FFFFFF"/>
                </a:highlight>
                <a:ea typeface="Comic Sans MS"/>
                <a:cs typeface="Comic Sans MS"/>
                <a:sym typeface="Comic Sans MS"/>
              </a:rPr>
              <a:t>Los </a:t>
            </a:r>
            <a:r>
              <a:rPr lang="en-US" dirty="0" err="1">
                <a:solidFill>
                  <a:srgbClr val="404040"/>
                </a:solidFill>
                <a:highlight>
                  <a:srgbClr val="FFFFFF"/>
                </a:highlight>
                <a:ea typeface="Comic Sans MS"/>
                <a:cs typeface="Comic Sans MS"/>
                <a:sym typeface="Comic Sans MS"/>
              </a:rPr>
              <a:t>estudiantes</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pueden</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participar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en</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investigación</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investigación</a:t>
            </a:r>
            <a:r>
              <a:rPr lang="en-US" dirty="0">
                <a:solidFill>
                  <a:srgbClr val="404040"/>
                </a:solidFill>
                <a:highlight>
                  <a:srgbClr val="FFFFFF"/>
                </a:highlight>
                <a:ea typeface="Comic Sans MS"/>
                <a:cs typeface="Comic Sans MS"/>
                <a:sym typeface="Comic Sans MS"/>
              </a:rPr>
              <a:t> para </a:t>
            </a:r>
            <a:r>
              <a:rPr lang="en-US" dirty="0" err="1">
                <a:solidFill>
                  <a:srgbClr val="404040"/>
                </a:solidFill>
                <a:highlight>
                  <a:srgbClr val="FFFFFF"/>
                </a:highlight>
                <a:ea typeface="Comic Sans MS"/>
                <a:cs typeface="Comic Sans MS"/>
                <a:sym typeface="Comic Sans MS"/>
              </a:rPr>
              <a:t>investigar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temas</a:t>
            </a:r>
            <a:r>
              <a:rPr lang="en-US" dirty="0">
                <a:solidFill>
                  <a:srgbClr val="404040"/>
                </a:solidFill>
                <a:highlight>
                  <a:srgbClr val="FFFFFF"/>
                </a:highlight>
                <a:ea typeface="Comic Sans MS"/>
                <a:cs typeface="Comic Sans MS"/>
                <a:sym typeface="Comic Sans MS"/>
              </a:rPr>
              <a:t>, y para </a:t>
            </a:r>
            <a:r>
              <a:rPr lang="en-US" dirty="0" err="1">
                <a:solidFill>
                  <a:srgbClr val="404040"/>
                </a:solidFill>
                <a:highlight>
                  <a:srgbClr val="FFFFFF"/>
                </a:highlight>
                <a:ea typeface="Comic Sans MS"/>
                <a:cs typeface="Comic Sans MS"/>
                <a:sym typeface="Comic Sans MS"/>
              </a:rPr>
              <a:t>analizar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integrar</a:t>
            </a:r>
            <a:r>
              <a:rPr lang="en-US" dirty="0">
                <a:solidFill>
                  <a:srgbClr val="404040"/>
                </a:solidFill>
                <a:highlight>
                  <a:srgbClr val="FFFFFF"/>
                </a:highlight>
                <a:ea typeface="Comic Sans MS"/>
                <a:cs typeface="Comic Sans MS"/>
                <a:sym typeface="Comic Sans MS"/>
              </a:rPr>
              <a:t> y </a:t>
            </a:r>
            <a:r>
              <a:rPr lang="en-US" dirty="0" err="1">
                <a:solidFill>
                  <a:srgbClr val="404040"/>
                </a:solidFill>
                <a:highlight>
                  <a:srgbClr val="FFFFFF"/>
                </a:highlight>
                <a:ea typeface="Comic Sans MS"/>
                <a:cs typeface="Comic Sans MS"/>
                <a:sym typeface="Comic Sans MS"/>
              </a:rPr>
              <a:t>presentar</a:t>
            </a:r>
            <a:r>
              <a:rPr lang="en-US" dirty="0">
                <a:solidFill>
                  <a:srgbClr val="404040"/>
                </a:solidFill>
                <a:highlight>
                  <a:srgbClr val="FFFFFF"/>
                </a:highlight>
                <a:ea typeface="Comic Sans MS"/>
                <a:cs typeface="Comic Sans MS"/>
                <a:sym typeface="Comic Sans MS"/>
              </a:rPr>
              <a:t> </a:t>
            </a:r>
            <a:r>
              <a:rPr lang="en-US" dirty="0" err="1">
                <a:solidFill>
                  <a:srgbClr val="404040"/>
                </a:solidFill>
                <a:highlight>
                  <a:srgbClr val="FFFFFF"/>
                </a:highlight>
                <a:ea typeface="Comic Sans MS"/>
                <a:cs typeface="Comic Sans MS"/>
                <a:sym typeface="Comic Sans MS"/>
              </a:rPr>
              <a:t>información</a:t>
            </a:r>
            <a:r>
              <a:rPr lang="en-US" dirty="0">
                <a:solidFill>
                  <a:srgbClr val="404040"/>
                </a:solidFill>
                <a:highlight>
                  <a:srgbClr val="FFFFFF"/>
                </a:highlight>
                <a:ea typeface="Comic Sans MS"/>
                <a:cs typeface="Comic Sans MS"/>
                <a:sym typeface="Comic Sans MS"/>
              </a:rPr>
              <a:t>.</a:t>
            </a:r>
          </a:p>
          <a:p>
            <a:endParaRPr lang="en-US" dirty="0"/>
          </a:p>
        </p:txBody>
      </p:sp>
    </p:spTree>
    <p:extLst>
      <p:ext uri="{BB962C8B-B14F-4D97-AF65-F5344CB8AC3E}">
        <p14:creationId xmlns:p14="http://schemas.microsoft.com/office/powerpoint/2010/main" val="30147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6870700" cy="1066800"/>
          </a:xfrm>
        </p:spPr>
        <p:txBody>
          <a:bodyPr/>
          <a:lstStyle/>
          <a:p>
            <a:pPr eaLnBrk="1" hangingPunct="1"/>
            <a:r>
              <a:rPr lang="es-ES" sz="2800" dirty="0" smtClean="0"/>
              <a:t/>
            </a:r>
            <a:br>
              <a:rPr lang="es-ES" sz="2800" dirty="0" smtClean="0"/>
            </a:br>
            <a:r>
              <a:rPr lang="es-ES" sz="2800" dirty="0"/>
              <a:t/>
            </a:r>
            <a:br>
              <a:rPr lang="es-ES" sz="2800" dirty="0"/>
            </a:br>
            <a:r>
              <a:rPr lang="en-US" sz="1800" dirty="0"/>
              <a:t>The English Language </a:t>
            </a:r>
            <a:r>
              <a:rPr lang="en-US" sz="1800" dirty="0" smtClean="0"/>
              <a:t>Proficiency </a:t>
            </a:r>
            <a:r>
              <a:rPr lang="en-US" sz="1800" dirty="0"/>
              <a:t>Assessments for California (ELPAC</a:t>
            </a:r>
            <a:r>
              <a:rPr lang="en-US" sz="1800" dirty="0" smtClean="0"/>
              <a:t>)</a:t>
            </a:r>
            <a:br>
              <a:rPr lang="en-US" sz="1800" dirty="0" smtClean="0"/>
            </a:br>
            <a:r>
              <a:rPr lang="es-ES" sz="1800" dirty="0" smtClean="0"/>
              <a:t>Pruebas </a:t>
            </a:r>
            <a:r>
              <a:rPr lang="es-ES" sz="1800" dirty="0"/>
              <a:t>de Suficiencia en el Idioma Inglés de California (ELPAC)</a:t>
            </a:r>
            <a:endParaRPr lang="en-US" altLang="en-US" sz="2000" b="1" dirty="0" smtClean="0"/>
          </a:p>
        </p:txBody>
      </p:sp>
      <p:sp>
        <p:nvSpPr>
          <p:cNvPr id="23555" name="Rectangle 3"/>
          <p:cNvSpPr>
            <a:spLocks noGrp="1" noChangeArrowheads="1"/>
          </p:cNvSpPr>
          <p:nvPr>
            <p:ph sz="half" idx="1"/>
          </p:nvPr>
        </p:nvSpPr>
        <p:spPr>
          <a:xfrm>
            <a:off x="685800" y="1447800"/>
            <a:ext cx="3771900" cy="4419600"/>
          </a:xfrm>
          <a:solidFill>
            <a:schemeClr val="accent1"/>
          </a:solidFill>
        </p:spPr>
        <p:txBody>
          <a:bodyPr/>
          <a:lstStyle/>
          <a:p>
            <a:pPr eaLnBrk="1" hangingPunct="1">
              <a:lnSpc>
                <a:spcPct val="90000"/>
              </a:lnSpc>
            </a:pPr>
            <a:r>
              <a:rPr lang="en-US" sz="1800" dirty="0"/>
              <a:t>The ELPAC is the test that is used to measure how well students in kindergarten through twelfth grade understand English when it is not their primary language. The ELPAC is taking the place of the California English Language Development Test (CELDT). Information from the ELPAC helps your child’s teacher provide support in the right areas.</a:t>
            </a:r>
            <a:endParaRPr lang="en-US" altLang="en-US" sz="1800" dirty="0" smtClean="0"/>
          </a:p>
        </p:txBody>
      </p:sp>
      <p:sp>
        <p:nvSpPr>
          <p:cNvPr id="2" name="Content Placeholder 1"/>
          <p:cNvSpPr>
            <a:spLocks noGrp="1"/>
          </p:cNvSpPr>
          <p:nvPr>
            <p:ph sz="half" idx="2"/>
          </p:nvPr>
        </p:nvSpPr>
        <p:spPr>
          <a:xfrm>
            <a:off x="4610100" y="1447800"/>
            <a:ext cx="3771900" cy="5105400"/>
          </a:xfrm>
          <a:solidFill>
            <a:schemeClr val="accent1"/>
          </a:solidFill>
        </p:spPr>
        <p:txBody>
          <a:bodyPr/>
          <a:lstStyle/>
          <a:p>
            <a:pPr marL="0" indent="0">
              <a:buNone/>
            </a:pPr>
            <a:r>
              <a:rPr lang="es-ES" sz="1800" dirty="0"/>
              <a:t>Las Pruebas de Suficiencia en el Idioma Inglés de California (English </a:t>
            </a:r>
            <a:r>
              <a:rPr lang="es-ES" sz="1800" dirty="0" err="1"/>
              <a:t>Language</a:t>
            </a:r>
            <a:r>
              <a:rPr lang="es-ES" sz="1800" dirty="0"/>
              <a:t> </a:t>
            </a:r>
            <a:r>
              <a:rPr lang="es-ES" sz="1800" dirty="0" err="1"/>
              <a:t>Proficiency</a:t>
            </a:r>
            <a:r>
              <a:rPr lang="es-ES" sz="1800" dirty="0"/>
              <a:t> </a:t>
            </a:r>
            <a:r>
              <a:rPr lang="es-ES" sz="1800" dirty="0" err="1"/>
              <a:t>Assessments</a:t>
            </a:r>
            <a:r>
              <a:rPr lang="es-ES" sz="1800" dirty="0"/>
              <a:t> </a:t>
            </a:r>
            <a:r>
              <a:rPr lang="es-ES" sz="1800" dirty="0" err="1"/>
              <a:t>for</a:t>
            </a:r>
            <a:r>
              <a:rPr lang="es-ES" sz="1800" dirty="0"/>
              <a:t> California, ELPAC) se usan para medir qué tan bien comprenden inglés los estudiantes de jardín de niños al 12º grado cuando su lengua materna no es el inglés. Las pruebas ELPAC reemplazan las Pruebas para Medir el Desarrollo del Inglés en California (California English </a:t>
            </a:r>
            <a:r>
              <a:rPr lang="es-ES" sz="1800" dirty="0" err="1"/>
              <a:t>Language</a:t>
            </a:r>
            <a:r>
              <a:rPr lang="es-ES" sz="1800" dirty="0"/>
              <a:t> </a:t>
            </a:r>
            <a:r>
              <a:rPr lang="es-ES" sz="1800" dirty="0" err="1"/>
              <a:t>Development</a:t>
            </a:r>
            <a:r>
              <a:rPr lang="es-ES" sz="1800" dirty="0"/>
              <a:t> Test o CELDT). La información de las ELPAC ayudará al maestro de su hijo a determinar en qué áreas le tiene que proporcionar apoyo.</a:t>
            </a:r>
            <a:endParaRPr lang="en-US" sz="1800" dirty="0"/>
          </a:p>
        </p:txBody>
      </p:sp>
    </p:spTree>
    <p:extLst>
      <p:ext uri="{BB962C8B-B14F-4D97-AF65-F5344CB8AC3E}">
        <p14:creationId xmlns:p14="http://schemas.microsoft.com/office/powerpoint/2010/main" val="3441190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ctr"/>
          <a:lstStyle/>
          <a:p>
            <a:pPr eaLnBrk="1" hangingPunct="1"/>
            <a:r>
              <a:rPr lang="en-US" altLang="en-US" sz="3600" dirty="0" smtClean="0"/>
              <a:t>Title I funds we </a:t>
            </a:r>
            <a:r>
              <a:rPr lang="en-US" altLang="en-US" sz="3600" dirty="0" smtClean="0"/>
              <a:t>receive</a:t>
            </a:r>
            <a:br>
              <a:rPr lang="en-US" altLang="en-US" sz="3600" dirty="0" smtClean="0"/>
            </a:br>
            <a:r>
              <a:rPr lang="es-ES" altLang="en-US" sz="3600" dirty="0"/>
              <a:t>Fondos Titulo I que recibimos</a:t>
            </a:r>
            <a:endParaRPr lang="en-US" altLang="en-US" sz="3600" dirty="0" smtClean="0"/>
          </a:p>
        </p:txBody>
      </p:sp>
      <p:sp>
        <p:nvSpPr>
          <p:cNvPr id="24579" name="Content Placeholder 2"/>
          <p:cNvSpPr>
            <a:spLocks noGrp="1"/>
          </p:cNvSpPr>
          <p:nvPr>
            <p:ph sz="half" idx="1"/>
          </p:nvPr>
        </p:nvSpPr>
        <p:spPr/>
        <p:txBody>
          <a:bodyPr/>
          <a:lstStyle/>
          <a:p>
            <a:pPr eaLnBrk="1" hangingPunct="1"/>
            <a:r>
              <a:rPr lang="en-US" altLang="en-US" dirty="0" smtClean="0">
                <a:solidFill>
                  <a:srgbClr val="FF0000"/>
                </a:solidFill>
              </a:rPr>
              <a:t>At this school we receive </a:t>
            </a:r>
            <a:r>
              <a:rPr lang="en-US" altLang="en-US" dirty="0" smtClean="0">
                <a:solidFill>
                  <a:srgbClr val="FF0000"/>
                </a:solidFill>
              </a:rPr>
              <a:t>$X </a:t>
            </a:r>
            <a:r>
              <a:rPr lang="en-US" altLang="en-US" dirty="0" smtClean="0">
                <a:solidFill>
                  <a:srgbClr val="FF0000"/>
                </a:solidFill>
              </a:rPr>
              <a:t>amount of funds as a T-I school to provide services and programs to our students.</a:t>
            </a:r>
          </a:p>
          <a:p>
            <a:pPr eaLnBrk="1" hangingPunct="1"/>
            <a:endParaRPr lang="en-US" altLang="en-US" dirty="0" smtClean="0">
              <a:solidFill>
                <a:srgbClr val="FF0000"/>
              </a:solidFill>
            </a:endParaRPr>
          </a:p>
          <a:p>
            <a:pPr eaLnBrk="1" hangingPunct="1">
              <a:buFontTx/>
              <a:buNone/>
            </a:pPr>
            <a:r>
              <a:rPr lang="en-US" altLang="en-US" dirty="0" smtClean="0">
                <a:solidFill>
                  <a:srgbClr val="FF0000"/>
                </a:solidFill>
              </a:rPr>
              <a:t>	</a:t>
            </a:r>
          </a:p>
        </p:txBody>
      </p:sp>
      <p:sp>
        <p:nvSpPr>
          <p:cNvPr id="2" name="Content Placeholder 1"/>
          <p:cNvSpPr>
            <a:spLocks noGrp="1"/>
          </p:cNvSpPr>
          <p:nvPr>
            <p:ph sz="half" idx="2"/>
          </p:nvPr>
        </p:nvSpPr>
        <p:spPr/>
        <p:txBody>
          <a:bodyPr/>
          <a:lstStyle/>
          <a:p>
            <a:r>
              <a:rPr lang="es-ES" altLang="en-US" dirty="0">
                <a:solidFill>
                  <a:srgbClr val="FF0000"/>
                </a:solidFill>
              </a:rPr>
              <a:t>En esta escuela recibimos </a:t>
            </a:r>
            <a:r>
              <a:rPr lang="es-ES" altLang="en-US" b="1" dirty="0">
                <a:solidFill>
                  <a:srgbClr val="FF0000"/>
                </a:solidFill>
              </a:rPr>
              <a:t>$</a:t>
            </a:r>
            <a:r>
              <a:rPr lang="es-ES" altLang="en-US" b="1" dirty="0" smtClean="0">
                <a:solidFill>
                  <a:srgbClr val="FF0000"/>
                </a:solidFill>
              </a:rPr>
              <a:t>X</a:t>
            </a:r>
            <a:r>
              <a:rPr lang="es-ES" altLang="en-US" dirty="0" smtClean="0">
                <a:solidFill>
                  <a:srgbClr val="FF0000"/>
                </a:solidFill>
              </a:rPr>
              <a:t> </a:t>
            </a:r>
            <a:r>
              <a:rPr lang="es-ES" altLang="en-US" dirty="0">
                <a:solidFill>
                  <a:srgbClr val="FF0000"/>
                </a:solidFill>
              </a:rPr>
              <a:t>como escuela identificada Titulo I para proveer servicios  y programas a nuestros estudiantes.</a:t>
            </a:r>
            <a:r>
              <a:rPr lang="en-US" altLang="en-US" dirty="0">
                <a:solidFill>
                  <a:srgbClr val="FF0000"/>
                </a:solidFill>
              </a:rPr>
              <a:t> </a:t>
            </a:r>
          </a:p>
          <a:p>
            <a:endParaRPr lang="en-US" dirty="0"/>
          </a:p>
        </p:txBody>
      </p:sp>
      <p:pic>
        <p:nvPicPr>
          <p:cNvPr id="24580" name="Picture 7" descr="MCj04125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5562600"/>
            <a:ext cx="1009650" cy="94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chor="ctr"/>
          <a:lstStyle/>
          <a:p>
            <a:pPr eaLnBrk="1" hangingPunct="1"/>
            <a:r>
              <a:rPr lang="en-US" altLang="en-US" sz="3200" dirty="0" smtClean="0"/>
              <a:t>How we use our T-I </a:t>
            </a:r>
            <a:r>
              <a:rPr lang="en-US" altLang="en-US" sz="3200" dirty="0" smtClean="0"/>
              <a:t>funds</a:t>
            </a:r>
            <a:br>
              <a:rPr lang="en-US" altLang="en-US" sz="3200" dirty="0" smtClean="0"/>
            </a:br>
            <a:r>
              <a:rPr lang="es-ES" altLang="en-US" sz="3200" dirty="0"/>
              <a:t>Como se utilizan los fondos Titulo I</a:t>
            </a:r>
            <a:r>
              <a:rPr lang="en-US" altLang="en-US" sz="3200" dirty="0"/>
              <a:t> </a:t>
            </a:r>
            <a:endParaRPr lang="en-US" altLang="en-US" sz="3200" dirty="0" smtClean="0"/>
          </a:p>
        </p:txBody>
      </p:sp>
      <p:sp>
        <p:nvSpPr>
          <p:cNvPr id="25603" name="Content Placeholder 2"/>
          <p:cNvSpPr>
            <a:spLocks noGrp="1"/>
          </p:cNvSpPr>
          <p:nvPr>
            <p:ph sz="half" idx="1"/>
          </p:nvPr>
        </p:nvSpPr>
        <p:spPr>
          <a:xfrm>
            <a:off x="685800" y="1371600"/>
            <a:ext cx="3771900" cy="4114800"/>
          </a:xfrm>
        </p:spPr>
        <p:txBody>
          <a:bodyPr/>
          <a:lstStyle/>
          <a:p>
            <a:pPr eaLnBrk="1" hangingPunct="1">
              <a:buFontTx/>
              <a:buNone/>
            </a:pPr>
            <a:r>
              <a:rPr lang="en-US" altLang="en-US" sz="2400" dirty="0" smtClean="0"/>
              <a:t>The following programs/services are paid with T-I funds to support student learning. </a:t>
            </a:r>
          </a:p>
          <a:p>
            <a:pPr eaLnBrk="1" hangingPunct="1">
              <a:buFontTx/>
              <a:buNone/>
            </a:pPr>
            <a:endParaRPr lang="en-US" altLang="en-US" sz="2400" dirty="0" smtClean="0"/>
          </a:p>
          <a:p>
            <a:pPr eaLnBrk="1" hangingPunct="1">
              <a:buFontTx/>
              <a:buNone/>
            </a:pPr>
            <a:r>
              <a:rPr lang="en-US" altLang="en-US" sz="2400" dirty="0" smtClean="0"/>
              <a:t>The School Site Council was the group that determined how to use the funds.</a:t>
            </a:r>
          </a:p>
        </p:txBody>
      </p:sp>
      <p:sp>
        <p:nvSpPr>
          <p:cNvPr id="2" name="Content Placeholder 1"/>
          <p:cNvSpPr>
            <a:spLocks noGrp="1"/>
          </p:cNvSpPr>
          <p:nvPr>
            <p:ph sz="half" idx="2"/>
          </p:nvPr>
        </p:nvSpPr>
        <p:spPr>
          <a:xfrm>
            <a:off x="4610100" y="1371600"/>
            <a:ext cx="3771900" cy="4114800"/>
          </a:xfrm>
        </p:spPr>
        <p:txBody>
          <a:bodyPr/>
          <a:lstStyle/>
          <a:p>
            <a:pPr eaLnBrk="1" hangingPunct="1"/>
            <a:r>
              <a:rPr lang="es-ES" altLang="en-US" sz="2400" dirty="0"/>
              <a:t>Los siguientes programas y servicios son pagados por los fondos Titulo I para apoyar el aprendizaje de los estudiantes.</a:t>
            </a:r>
            <a:br>
              <a:rPr lang="es-ES" altLang="en-US" sz="2400" dirty="0"/>
            </a:br>
            <a:endParaRPr lang="es-ES" altLang="en-US" sz="2400" dirty="0"/>
          </a:p>
          <a:p>
            <a:pPr eaLnBrk="1" hangingPunct="1"/>
            <a:r>
              <a:rPr lang="es-ES" altLang="en-US" sz="2400" dirty="0"/>
              <a:t>El Concilio Escolar (SSC) fue el grupo que determino como utilizar estos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n-US" altLang="en-US" sz="3600" smtClean="0"/>
              <a:t>Title I Programs generally offer</a:t>
            </a:r>
          </a:p>
        </p:txBody>
      </p:sp>
      <p:sp>
        <p:nvSpPr>
          <p:cNvPr id="26627" name="Rectangle 5"/>
          <p:cNvSpPr>
            <a:spLocks noGrp="1" noChangeArrowheads="1"/>
          </p:cNvSpPr>
          <p:nvPr>
            <p:ph type="body" idx="4294967295"/>
          </p:nvPr>
        </p:nvSpPr>
        <p:spPr>
          <a:xfrm>
            <a:off x="685800" y="1828800"/>
            <a:ext cx="7696200" cy="4648200"/>
          </a:xfrm>
          <a:solidFill>
            <a:schemeClr val="bg2"/>
          </a:solidFill>
          <a:ln w="28575">
            <a:solidFill>
              <a:schemeClr val="tx1"/>
            </a:solidFill>
            <a:miter lim="800000"/>
            <a:headEnd/>
            <a:tailEnd/>
          </a:ln>
        </p:spPr>
        <p:txBody>
          <a:bodyPr/>
          <a:lstStyle/>
          <a:p>
            <a:pPr eaLnBrk="1" hangingPunct="1"/>
            <a:r>
              <a:rPr lang="en-US" altLang="en-US" smtClean="0"/>
              <a:t>Smaller classes</a:t>
            </a:r>
          </a:p>
          <a:p>
            <a:pPr eaLnBrk="1" hangingPunct="1"/>
            <a:r>
              <a:rPr lang="en-US" altLang="en-US" smtClean="0"/>
              <a:t>Additional teachers and paraprofessionals</a:t>
            </a:r>
          </a:p>
          <a:p>
            <a:pPr eaLnBrk="1" hangingPunct="1"/>
            <a:r>
              <a:rPr lang="en-US" altLang="en-US" smtClean="0"/>
              <a:t>Additional training for school staff</a:t>
            </a:r>
          </a:p>
          <a:p>
            <a:pPr eaLnBrk="1" hangingPunct="1"/>
            <a:r>
              <a:rPr lang="en-US" altLang="en-US" smtClean="0"/>
              <a:t>Extra time for instruction</a:t>
            </a:r>
          </a:p>
          <a:p>
            <a:pPr eaLnBrk="1" hangingPunct="1"/>
            <a:r>
              <a:rPr lang="en-US" altLang="en-US" smtClean="0"/>
              <a:t>Parental Involvement Funds</a:t>
            </a:r>
          </a:p>
          <a:p>
            <a:pPr eaLnBrk="1" hangingPunct="1"/>
            <a:r>
              <a:rPr lang="en-US" altLang="en-US" smtClean="0"/>
              <a:t>A variety of teaching methods and materials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a:xfrm>
            <a:off x="457200" y="304800"/>
            <a:ext cx="8229600" cy="1143000"/>
          </a:xfrm>
          <a:solidFill>
            <a:schemeClr val="accent1"/>
          </a:solidFill>
        </p:spPr>
        <p:txBody>
          <a:bodyPr anchor="ctr"/>
          <a:lstStyle/>
          <a:p>
            <a:pPr eaLnBrk="1" hangingPunct="1"/>
            <a:r>
              <a:rPr lang="es-ES" altLang="en-US" sz="3600" smtClean="0"/>
              <a:t>Programas típicamente ofrecidos por los fondos Titulo I</a:t>
            </a:r>
            <a:r>
              <a:rPr lang="en-US" altLang="en-US" smtClean="0"/>
              <a:t> </a:t>
            </a:r>
          </a:p>
        </p:txBody>
      </p:sp>
      <p:sp>
        <p:nvSpPr>
          <p:cNvPr id="23555" name="Rectangle 5"/>
          <p:cNvSpPr>
            <a:spLocks noGrp="1" noChangeArrowheads="1"/>
          </p:cNvSpPr>
          <p:nvPr>
            <p:ph type="body" idx="4294967295"/>
          </p:nvPr>
        </p:nvSpPr>
        <p:spPr>
          <a:xfrm>
            <a:off x="685800" y="1828800"/>
            <a:ext cx="7696200" cy="4648200"/>
          </a:xfrm>
          <a:solidFill>
            <a:schemeClr val="bg2"/>
          </a:solidFill>
          <a:ln w="28575">
            <a:solidFill>
              <a:schemeClr val="tx1"/>
            </a:solidFill>
            <a:miter lim="800000"/>
            <a:headEnd/>
            <a:tailEnd/>
          </a:ln>
        </p:spPr>
        <p:txBody>
          <a:bodyPr/>
          <a:lstStyle/>
          <a:p>
            <a:pPr eaLnBrk="1" hangingPunct="1"/>
            <a:r>
              <a:rPr lang="es-ES" altLang="en-US" sz="2800" smtClean="0"/>
              <a:t>Clases pequeñas</a:t>
            </a:r>
          </a:p>
          <a:p>
            <a:pPr eaLnBrk="1" hangingPunct="1"/>
            <a:r>
              <a:rPr lang="es-ES" altLang="en-US" sz="2800" smtClean="0"/>
              <a:t>Maestros adicionales y otros profesionales</a:t>
            </a:r>
          </a:p>
          <a:p>
            <a:pPr eaLnBrk="1" hangingPunct="1"/>
            <a:r>
              <a:rPr lang="es-ES" altLang="en-US" sz="2800" smtClean="0"/>
              <a:t>Entrenamiento para el personal docente</a:t>
            </a:r>
          </a:p>
          <a:p>
            <a:pPr eaLnBrk="1" hangingPunct="1"/>
            <a:r>
              <a:rPr lang="es-ES" altLang="en-US" sz="2800" smtClean="0"/>
              <a:t>Tiempo extra para enseñar</a:t>
            </a:r>
          </a:p>
          <a:p>
            <a:pPr eaLnBrk="1" hangingPunct="1"/>
            <a:r>
              <a:rPr lang="es-ES" altLang="en-US" sz="2800" smtClean="0"/>
              <a:t>Fondos para incrementar la participación de los padres</a:t>
            </a:r>
          </a:p>
          <a:p>
            <a:pPr eaLnBrk="1" hangingPunct="1"/>
            <a:r>
              <a:rPr lang="es-ES" altLang="en-US" sz="2800" smtClean="0"/>
              <a:t>Una variedad de métodos de enseñanza y materiales.</a:t>
            </a:r>
            <a:endParaRPr lang="en-US" altLang="en-US" sz="2800" smtClean="0"/>
          </a:p>
        </p:txBody>
      </p:sp>
    </p:spTree>
    <p:extLst>
      <p:ext uri="{BB962C8B-B14F-4D97-AF65-F5344CB8AC3E}">
        <p14:creationId xmlns:p14="http://schemas.microsoft.com/office/powerpoint/2010/main" val="3299012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85800" y="228600"/>
            <a:ext cx="7696200" cy="5257800"/>
          </a:xfrm>
        </p:spPr>
        <p:txBody>
          <a:bodyPr/>
          <a:lstStyle/>
          <a:p>
            <a:pPr eaLnBrk="1" hangingPunct="1"/>
            <a:r>
              <a:rPr lang="en-US" altLang="en-US" dirty="0" smtClean="0">
                <a:solidFill>
                  <a:srgbClr val="FF0000"/>
                </a:solidFill>
              </a:rPr>
              <a:t>List how your T-I funds are used at this school.</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chor="ctr"/>
          <a:lstStyle/>
          <a:p>
            <a:pPr eaLnBrk="1" hangingPunct="1"/>
            <a:r>
              <a:rPr lang="en-US" altLang="en-US" sz="2800" dirty="0" smtClean="0"/>
              <a:t>Who decides how funds are used</a:t>
            </a:r>
            <a:r>
              <a:rPr lang="en-US" altLang="en-US" sz="2800" dirty="0" smtClean="0"/>
              <a:t>?</a:t>
            </a:r>
            <a:br>
              <a:rPr lang="en-US" altLang="en-US" sz="2800" dirty="0" smtClean="0"/>
            </a:br>
            <a:r>
              <a:rPr lang="es-ES" altLang="en-US" sz="2800" dirty="0"/>
              <a:t>¿Quien decide como utilizar los fondos?</a:t>
            </a:r>
            <a:r>
              <a:rPr lang="en-US" altLang="en-US" sz="2800" dirty="0"/>
              <a:t> </a:t>
            </a:r>
            <a:endParaRPr lang="en-US" altLang="en-US" sz="2800" dirty="0" smtClean="0"/>
          </a:p>
        </p:txBody>
      </p:sp>
      <p:sp>
        <p:nvSpPr>
          <p:cNvPr id="28675" name="Content Placeholder 2"/>
          <p:cNvSpPr>
            <a:spLocks noGrp="1"/>
          </p:cNvSpPr>
          <p:nvPr>
            <p:ph sz="half" idx="1"/>
          </p:nvPr>
        </p:nvSpPr>
        <p:spPr/>
        <p:txBody>
          <a:bodyPr/>
          <a:lstStyle/>
          <a:p>
            <a:pPr eaLnBrk="1" hangingPunct="1">
              <a:buFontTx/>
              <a:buNone/>
            </a:pPr>
            <a:r>
              <a:rPr lang="en-US" altLang="en-US" sz="2400" dirty="0" smtClean="0"/>
              <a:t>Every school has </a:t>
            </a:r>
            <a:r>
              <a:rPr lang="en-US" altLang="en-US" sz="2400" dirty="0" smtClean="0"/>
              <a:t>a School </a:t>
            </a:r>
            <a:r>
              <a:rPr lang="en-US" altLang="en-US" sz="2400" dirty="0" smtClean="0"/>
              <a:t>Site Council (SSC) composed of:</a:t>
            </a:r>
          </a:p>
          <a:p>
            <a:pPr lvl="1" eaLnBrk="1" hangingPunct="1"/>
            <a:r>
              <a:rPr lang="en-US" altLang="en-US" dirty="0" smtClean="0"/>
              <a:t>Parents, Teachers, Other staff that works at the school, Principal and Students (at Middle and High School</a:t>
            </a:r>
            <a:r>
              <a:rPr lang="en-US" altLang="en-US" dirty="0" smtClean="0"/>
              <a:t>)</a:t>
            </a:r>
            <a:endParaRPr lang="en-US" altLang="en-US" dirty="0" smtClean="0"/>
          </a:p>
        </p:txBody>
      </p:sp>
      <p:sp>
        <p:nvSpPr>
          <p:cNvPr id="2" name="Content Placeholder 1"/>
          <p:cNvSpPr>
            <a:spLocks noGrp="1"/>
          </p:cNvSpPr>
          <p:nvPr>
            <p:ph sz="half" idx="2"/>
          </p:nvPr>
        </p:nvSpPr>
        <p:spPr/>
        <p:txBody>
          <a:bodyPr/>
          <a:lstStyle/>
          <a:p>
            <a:pPr eaLnBrk="1" hangingPunct="1"/>
            <a:r>
              <a:rPr lang="es-ES" altLang="en-US" sz="2400" dirty="0"/>
              <a:t>Toda escuela tiene un Concilio Escolar (conocido en ingles como SSC) compuesto por:</a:t>
            </a:r>
          </a:p>
          <a:p>
            <a:pPr eaLnBrk="1" hangingPunct="1">
              <a:buFontTx/>
              <a:buNone/>
            </a:pPr>
            <a:r>
              <a:rPr lang="es-ES" altLang="en-US" sz="2400" dirty="0"/>
              <a:t>-Padres, maestros, otro personal de la escuela, el director y estudiantes (en escuelas que son secundarias)</a:t>
            </a:r>
            <a:r>
              <a:rPr lang="en-US" altLang="en-US" sz="2400" dirty="0"/>
              <a:t> </a:t>
            </a:r>
          </a:p>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t>Working together</a:t>
            </a:r>
            <a:r>
              <a:rPr lang="en-US" altLang="en-US" dirty="0" smtClean="0"/>
              <a:t>!</a:t>
            </a:r>
            <a:br>
              <a:rPr lang="en-US" altLang="en-US" dirty="0" smtClean="0"/>
            </a:br>
            <a:r>
              <a:rPr lang="es-ES" altLang="en-US" dirty="0"/>
              <a:t>Trabajando juntos</a:t>
            </a:r>
            <a:r>
              <a:rPr lang="en-US" altLang="en-US" dirty="0"/>
              <a:t> </a:t>
            </a:r>
            <a:endParaRPr lang="en-US" altLang="en-US" dirty="0" smtClean="0"/>
          </a:p>
        </p:txBody>
      </p:sp>
      <p:sp>
        <p:nvSpPr>
          <p:cNvPr id="29699" name="Rectangle 3"/>
          <p:cNvSpPr>
            <a:spLocks noGrp="1" noChangeArrowheads="1"/>
          </p:cNvSpPr>
          <p:nvPr>
            <p:ph sz="half" idx="1"/>
          </p:nvPr>
        </p:nvSpPr>
        <p:spPr/>
        <p:txBody>
          <a:bodyPr/>
          <a:lstStyle/>
          <a:p>
            <a:pPr eaLnBrk="1" hangingPunct="1">
              <a:buFontTx/>
              <a:buNone/>
            </a:pPr>
            <a:r>
              <a:rPr lang="en-US" altLang="en-US" sz="2400" dirty="0" smtClean="0"/>
              <a:t>Title I law requires that all T-I schools and families work together.  </a:t>
            </a:r>
          </a:p>
          <a:p>
            <a:pPr eaLnBrk="1" hangingPunct="1">
              <a:buFontTx/>
              <a:buNone/>
            </a:pPr>
            <a:r>
              <a:rPr lang="en-US" altLang="en-US" sz="2400" dirty="0" smtClean="0"/>
              <a:t>How we work together is listed in our:</a:t>
            </a:r>
          </a:p>
          <a:p>
            <a:pPr eaLnBrk="1" hangingPunct="1">
              <a:buFontTx/>
              <a:buNone/>
            </a:pPr>
            <a:r>
              <a:rPr lang="en-US" altLang="en-US" sz="2400" dirty="0" smtClean="0"/>
              <a:t>1-School Level Policy</a:t>
            </a:r>
          </a:p>
          <a:p>
            <a:pPr eaLnBrk="1" hangingPunct="1">
              <a:buFontTx/>
              <a:buNone/>
            </a:pPr>
            <a:r>
              <a:rPr lang="en-US" altLang="en-US" sz="2400" dirty="0" smtClean="0"/>
              <a:t>2-School Compact</a:t>
            </a:r>
          </a:p>
        </p:txBody>
      </p:sp>
      <p:sp>
        <p:nvSpPr>
          <p:cNvPr id="2" name="Content Placeholder 1"/>
          <p:cNvSpPr>
            <a:spLocks noGrp="1"/>
          </p:cNvSpPr>
          <p:nvPr>
            <p:ph sz="half" idx="2"/>
          </p:nvPr>
        </p:nvSpPr>
        <p:spPr/>
        <p:txBody>
          <a:bodyPr/>
          <a:lstStyle/>
          <a:p>
            <a:pPr marL="609600" indent="-609600" eaLnBrk="1" hangingPunct="1">
              <a:buFontTx/>
              <a:buNone/>
            </a:pPr>
            <a:r>
              <a:rPr lang="es-ES" altLang="en-US" sz="2400" dirty="0"/>
              <a:t>La ley Titulo I requiere que toda escuela identificada como Titulo I</a:t>
            </a:r>
          </a:p>
          <a:p>
            <a:pPr marL="609600" indent="-609600" eaLnBrk="1" hangingPunct="1">
              <a:buFontTx/>
              <a:buNone/>
            </a:pPr>
            <a:r>
              <a:rPr lang="es-ES" altLang="en-US" sz="2400" dirty="0"/>
              <a:t>trabaje con las familias estos requisitos están escritos en:</a:t>
            </a:r>
            <a:endParaRPr lang="en-US" altLang="en-US" sz="2400" dirty="0"/>
          </a:p>
          <a:p>
            <a:pPr marL="609600" indent="-609600" eaLnBrk="1" hangingPunct="1">
              <a:buFontTx/>
              <a:buAutoNum type="arabicPeriod"/>
            </a:pPr>
            <a:r>
              <a:rPr lang="es-ES" altLang="en-US" sz="2400" dirty="0"/>
              <a:t>La póliza de participación</a:t>
            </a:r>
          </a:p>
          <a:p>
            <a:pPr marL="609600" indent="-609600" eaLnBrk="1" hangingPunct="1">
              <a:buFontTx/>
              <a:buAutoNum type="arabicPeriod"/>
            </a:pPr>
            <a:r>
              <a:rPr lang="es-ES" altLang="en-US" sz="2400" dirty="0"/>
              <a:t>El contrato de escuela y </a:t>
            </a:r>
            <a:r>
              <a:rPr lang="es-ES" altLang="en-US" sz="2400" dirty="0" smtClean="0"/>
              <a:t>familias</a:t>
            </a:r>
            <a:endParaRPr lang="en-US" alt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685800"/>
            <a:ext cx="6870700" cy="685800"/>
          </a:xfrm>
        </p:spPr>
        <p:txBody>
          <a:bodyPr/>
          <a:lstStyle/>
          <a:p>
            <a:pPr eaLnBrk="1" hangingPunct="1"/>
            <a:r>
              <a:rPr lang="en-US" altLang="en-US" sz="4000" smtClean="0"/>
              <a:t>Our T-I Parent Involvement Policy requires that:</a:t>
            </a:r>
          </a:p>
        </p:txBody>
      </p:sp>
      <p:sp>
        <p:nvSpPr>
          <p:cNvPr id="30723" name="Rectangle 3"/>
          <p:cNvSpPr>
            <a:spLocks noGrp="1" noChangeArrowheads="1"/>
          </p:cNvSpPr>
          <p:nvPr>
            <p:ph type="body" idx="1"/>
          </p:nvPr>
        </p:nvSpPr>
        <p:spPr>
          <a:xfrm>
            <a:off x="609600" y="1447800"/>
            <a:ext cx="7696200" cy="4419600"/>
          </a:xfrm>
        </p:spPr>
        <p:txBody>
          <a:bodyPr/>
          <a:lstStyle/>
          <a:p>
            <a:pPr marL="609600" indent="-609600" eaLnBrk="1" hangingPunct="1">
              <a:lnSpc>
                <a:spcPct val="90000"/>
              </a:lnSpc>
              <a:buClr>
                <a:schemeClr val="tx1"/>
              </a:buClr>
              <a:buFontTx/>
              <a:buAutoNum type="arabicPeriod"/>
            </a:pPr>
            <a:r>
              <a:rPr lang="en-US" altLang="en-US" smtClean="0"/>
              <a:t>We convenes an annual meeting to inform parents of Title I students of Title I requirements and their rights to be involved in the Title I program.  Offer flexible hours</a:t>
            </a:r>
          </a:p>
          <a:p>
            <a:pPr marL="609600" indent="-609600" eaLnBrk="1" hangingPunct="1">
              <a:lnSpc>
                <a:spcPct val="90000"/>
              </a:lnSpc>
              <a:buClr>
                <a:schemeClr val="tx1"/>
              </a:buClr>
              <a:buFontTx/>
              <a:buNone/>
            </a:pPr>
            <a:endParaRPr lang="en-US" altLang="en-US" smtClean="0"/>
          </a:p>
          <a:p>
            <a:pPr marL="609600" indent="-609600" eaLnBrk="1" hangingPunct="1">
              <a:lnSpc>
                <a:spcPct val="90000"/>
              </a:lnSpc>
              <a:buClr>
                <a:schemeClr val="tx1"/>
              </a:buClr>
              <a:buFontTx/>
              <a:buNone/>
            </a:pPr>
            <a:r>
              <a:rPr lang="en-US" altLang="en-US" smtClean="0">
                <a:solidFill>
                  <a:srgbClr val="FF0000"/>
                </a:solidFill>
              </a:rPr>
              <a:t>List here the other times and ways this meeting information will be delivered.</a:t>
            </a:r>
          </a:p>
          <a:p>
            <a:pPr marL="609600" indent="-609600"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Dreams to </a:t>
            </a:r>
            <a:r>
              <a:rPr lang="en-US" altLang="en-US" dirty="0" smtClean="0"/>
              <a:t>Reality</a:t>
            </a:r>
            <a:br>
              <a:rPr lang="en-US" altLang="en-US" dirty="0" smtClean="0"/>
            </a:br>
            <a:r>
              <a:rPr lang="es-ES" altLang="en-US" dirty="0"/>
              <a:t>Sueños a realidades</a:t>
            </a:r>
            <a:endParaRPr lang="en-US" dirty="0"/>
          </a:p>
        </p:txBody>
      </p:sp>
      <p:sp>
        <p:nvSpPr>
          <p:cNvPr id="3" name="Content Placeholder 2"/>
          <p:cNvSpPr>
            <a:spLocks noGrp="1"/>
          </p:cNvSpPr>
          <p:nvPr>
            <p:ph sz="half" idx="1"/>
          </p:nvPr>
        </p:nvSpPr>
        <p:spPr/>
        <p:txBody>
          <a:bodyPr/>
          <a:lstStyle/>
          <a:p>
            <a:r>
              <a:rPr lang="en-US" altLang="en-US" dirty="0"/>
              <a:t>What kind of person do you want your child to </a:t>
            </a:r>
            <a:r>
              <a:rPr lang="en-US" altLang="en-US" dirty="0" smtClean="0"/>
              <a:t>be by the age of 30?</a:t>
            </a:r>
            <a:endParaRPr lang="en-US" altLang="en-US" dirty="0"/>
          </a:p>
          <a:p>
            <a:endParaRPr lang="en-US" dirty="0"/>
          </a:p>
        </p:txBody>
      </p:sp>
      <p:sp>
        <p:nvSpPr>
          <p:cNvPr id="4" name="Content Placeholder 3"/>
          <p:cNvSpPr>
            <a:spLocks noGrp="1"/>
          </p:cNvSpPr>
          <p:nvPr>
            <p:ph sz="half" idx="2"/>
          </p:nvPr>
        </p:nvSpPr>
        <p:spPr/>
        <p:txBody>
          <a:bodyPr/>
          <a:lstStyle/>
          <a:p>
            <a:r>
              <a:rPr lang="es-ES" altLang="en-US" dirty="0"/>
              <a:t>¿Qué tipo de persona desea que su </a:t>
            </a:r>
            <a:r>
              <a:rPr lang="es-ES" altLang="en-US" dirty="0" smtClean="0"/>
              <a:t>hijo(a) </a:t>
            </a:r>
            <a:r>
              <a:rPr lang="es-ES" altLang="en-US" dirty="0"/>
              <a:t>sea a la edad de 30 años?</a:t>
            </a:r>
            <a:endParaRPr lang="en-US" dirty="0"/>
          </a:p>
        </p:txBody>
      </p:sp>
      <p:pic>
        <p:nvPicPr>
          <p:cNvPr id="5" name="Picture 5" descr="MCj041148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69" y="3657600"/>
            <a:ext cx="122713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j0240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838" y="4395787"/>
            <a:ext cx="162083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j03012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684" y="3921125"/>
            <a:ext cx="183038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j02919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7" y="4308475"/>
            <a:ext cx="18081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773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12800" y="728663"/>
            <a:ext cx="7340600" cy="958850"/>
          </a:xfrm>
        </p:spPr>
        <p:txBody>
          <a:bodyPr/>
          <a:lstStyle/>
          <a:p>
            <a:pPr eaLnBrk="1" hangingPunct="1"/>
            <a:r>
              <a:rPr lang="es-ES" altLang="en-US" smtClean="0"/>
              <a:t>Nuestra póliza de Titulo I requiere que:</a:t>
            </a:r>
            <a:endParaRPr lang="en-US" altLang="en-US" smtClean="0"/>
          </a:p>
        </p:txBody>
      </p:sp>
      <p:sp>
        <p:nvSpPr>
          <p:cNvPr id="27651" name="Rectangle 3"/>
          <p:cNvSpPr>
            <a:spLocks noGrp="1" noChangeArrowheads="1"/>
          </p:cNvSpPr>
          <p:nvPr>
            <p:ph type="body" idx="4294967295"/>
          </p:nvPr>
        </p:nvSpPr>
        <p:spPr>
          <a:xfrm>
            <a:off x="609600" y="1447800"/>
            <a:ext cx="7696200" cy="4419600"/>
          </a:xfrm>
        </p:spPr>
        <p:txBody>
          <a:bodyPr/>
          <a:lstStyle/>
          <a:p>
            <a:pPr marL="609600" indent="-609600" eaLnBrk="1" hangingPunct="1">
              <a:buClr>
                <a:schemeClr val="tx1"/>
              </a:buClr>
              <a:buFontTx/>
              <a:buAutoNum type="arabicPeriod"/>
            </a:pPr>
            <a:r>
              <a:rPr lang="es-ES" altLang="en-US" smtClean="0"/>
              <a:t>Nos juntemos anualmente para informarnos de los requisitos y beneficios del programa Titulo I.  Tales como el requisito de que los padres participen en la educación de sus hijos y que la escuela tenga juntas/entrenamientos en horas flexibles. </a:t>
            </a:r>
            <a:endParaRPr lang="en-US" altLang="en-US" smtClean="0"/>
          </a:p>
          <a:p>
            <a:pPr marL="609600" indent="-609600" eaLnBrk="1" hangingPunct="1">
              <a:buFontTx/>
              <a:buNone/>
            </a:pPr>
            <a:endParaRPr lang="en-US" altLang="en-US" smtClean="0"/>
          </a:p>
        </p:txBody>
      </p:sp>
    </p:spTree>
    <p:extLst>
      <p:ext uri="{BB962C8B-B14F-4D97-AF65-F5344CB8AC3E}">
        <p14:creationId xmlns:p14="http://schemas.microsoft.com/office/powerpoint/2010/main" val="404915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sz="half" idx="1"/>
          </p:nvPr>
        </p:nvSpPr>
        <p:spPr>
          <a:xfrm>
            <a:off x="609600" y="381000"/>
            <a:ext cx="3771900" cy="3657600"/>
          </a:xfrm>
        </p:spPr>
        <p:txBody>
          <a:bodyPr/>
          <a:lstStyle/>
          <a:p>
            <a:pPr eaLnBrk="1" hangingPunct="1">
              <a:lnSpc>
                <a:spcPct val="80000"/>
              </a:lnSpc>
              <a:buFontTx/>
              <a:buNone/>
            </a:pPr>
            <a:r>
              <a:rPr lang="en-US" altLang="en-US" sz="2800" dirty="0" smtClean="0"/>
              <a:t>2. Involves parents of Title I students in an organized, ongoing, and timely way, in the planning, review, and improvement of its Title I programs and the Title I parental involvement policy. </a:t>
            </a:r>
          </a:p>
          <a:p>
            <a:pPr eaLnBrk="1" hangingPunct="1">
              <a:lnSpc>
                <a:spcPct val="80000"/>
              </a:lnSpc>
              <a:buFontTx/>
              <a:buNone/>
            </a:pPr>
            <a:endParaRPr lang="en-US" altLang="en-US" sz="2800" dirty="0" smtClean="0"/>
          </a:p>
          <a:p>
            <a:pPr eaLnBrk="1" hangingPunct="1">
              <a:lnSpc>
                <a:spcPct val="80000"/>
              </a:lnSpc>
              <a:buFontTx/>
              <a:buNone/>
            </a:pPr>
            <a:r>
              <a:rPr lang="en-US" altLang="en-US" sz="2800" dirty="0" smtClean="0">
                <a:solidFill>
                  <a:srgbClr val="FF0000"/>
                </a:solidFill>
              </a:rPr>
              <a:t>LIST WHEN YOUR SSC, ELAC and other advisory committees meet, and mention if you need people to join.</a:t>
            </a:r>
          </a:p>
        </p:txBody>
      </p:sp>
      <p:sp>
        <p:nvSpPr>
          <p:cNvPr id="3" name="Content Placeholder 2"/>
          <p:cNvSpPr>
            <a:spLocks noGrp="1"/>
          </p:cNvSpPr>
          <p:nvPr>
            <p:ph sz="half" idx="2"/>
          </p:nvPr>
        </p:nvSpPr>
        <p:spPr>
          <a:xfrm>
            <a:off x="4800600" y="381000"/>
            <a:ext cx="3771900" cy="3657600"/>
          </a:xfrm>
        </p:spPr>
        <p:txBody>
          <a:bodyPr/>
          <a:lstStyle/>
          <a:p>
            <a:pPr marL="609600" indent="-609600" eaLnBrk="1" hangingPunct="1">
              <a:buFontTx/>
              <a:buNone/>
            </a:pPr>
            <a:r>
              <a:rPr lang="es-ES" altLang="en-US" dirty="0"/>
              <a:t>2. Involucrar a los padres en una forma organizada y constante en el planeamiento, desarrollo y supervisión de los fondos Titulo I.</a:t>
            </a:r>
            <a:br>
              <a:rPr lang="es-ES" altLang="en-US" dirty="0"/>
            </a:br>
            <a:endParaRPr lang="en-US" altLang="en-US" b="1" dirty="0"/>
          </a:p>
          <a:p>
            <a:pPr marL="609600" indent="-609600" eaLnBrk="1" hangingPunct="1">
              <a:buFontTx/>
              <a:buNone/>
            </a:pPr>
            <a:r>
              <a:rPr lang="es-ES" altLang="en-US" b="1" dirty="0"/>
              <a:t>El concilio escolar (SSC): DATE</a:t>
            </a:r>
          </a:p>
          <a:p>
            <a:pPr marL="609600" indent="-609600" eaLnBrk="1" hangingPunct="1">
              <a:buFontTx/>
              <a:buNone/>
            </a:pPr>
            <a:r>
              <a:rPr lang="es-ES" altLang="en-US" b="1" dirty="0"/>
              <a:t>El ELAC: DATE</a:t>
            </a:r>
            <a:endParaRPr lang="en-US" altLang="en-US" b="1"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3"/>
          <p:cNvSpPr>
            <a:spLocks noGrp="1" noChangeArrowheads="1"/>
          </p:cNvSpPr>
          <p:nvPr>
            <p:ph sz="half" idx="1"/>
          </p:nvPr>
        </p:nvSpPr>
        <p:spPr/>
        <p:txBody>
          <a:bodyPr/>
          <a:lstStyle/>
          <a:p>
            <a:pPr marL="609600" indent="-609600" eaLnBrk="1" hangingPunct="1">
              <a:lnSpc>
                <a:spcPct val="90000"/>
              </a:lnSpc>
              <a:buClr>
                <a:schemeClr val="tx1"/>
              </a:buClr>
              <a:buFontTx/>
              <a:buNone/>
            </a:pPr>
            <a:r>
              <a:rPr lang="en-US" altLang="en-US" smtClean="0"/>
              <a:t>3. Provides parents of Title I students with timely information about Title I programs.</a:t>
            </a:r>
          </a:p>
          <a:p>
            <a:pPr marL="609600" indent="-609600" eaLnBrk="1" hangingPunct="1">
              <a:lnSpc>
                <a:spcPct val="90000"/>
              </a:lnSpc>
              <a:buClr>
                <a:schemeClr val="tx1"/>
              </a:buClr>
              <a:buFontTx/>
              <a:buNone/>
            </a:pPr>
            <a:endParaRPr lang="en-US" altLang="en-US" smtClean="0"/>
          </a:p>
          <a:p>
            <a:pPr marL="609600" indent="-609600" eaLnBrk="1" hangingPunct="1">
              <a:lnSpc>
                <a:spcPct val="90000"/>
              </a:lnSpc>
              <a:buClr>
                <a:schemeClr val="tx1"/>
              </a:buClr>
              <a:buFontTx/>
              <a:buNone/>
            </a:pPr>
            <a:r>
              <a:rPr lang="en-US" altLang="en-US" smtClean="0">
                <a:solidFill>
                  <a:srgbClr val="FF0000"/>
                </a:solidFill>
              </a:rPr>
              <a:t>Here you can list the multiple ways that the school uses to communicate, you could ask the attendees if these methods work for them, and use the feedback to improve.</a:t>
            </a:r>
          </a:p>
          <a:p>
            <a:pPr marL="609600" indent="-609600" eaLnBrk="1" hangingPunct="1">
              <a:lnSpc>
                <a:spcPct val="90000"/>
              </a:lnSpc>
            </a:pPr>
            <a:endParaRPr lang="en-US" altLang="en-US" smtClean="0">
              <a:solidFill>
                <a:srgbClr val="FF0000"/>
              </a:solidFill>
            </a:endParaRPr>
          </a:p>
        </p:txBody>
      </p:sp>
      <p:sp>
        <p:nvSpPr>
          <p:cNvPr id="3" name="Content Placeholder 2"/>
          <p:cNvSpPr>
            <a:spLocks noGrp="1"/>
          </p:cNvSpPr>
          <p:nvPr>
            <p:ph sz="half" idx="2"/>
          </p:nvPr>
        </p:nvSpPr>
        <p:spPr/>
        <p:txBody>
          <a:bodyPr/>
          <a:lstStyle/>
          <a:p>
            <a:r>
              <a:rPr lang="es-ES" altLang="en-US" dirty="0"/>
              <a:t>Proveerle a todos los padres en las escuelas Titulo I con información de los programas ofrecidos por medio de los fondos Titulo-I.</a:t>
            </a:r>
            <a:endParaRPr lang="en-US" altLang="en-US" dirty="0"/>
          </a:p>
          <a:p>
            <a:pPr marL="0" indent="0">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sz="half" idx="1"/>
          </p:nvPr>
        </p:nvSpPr>
        <p:spPr>
          <a:xfrm>
            <a:off x="609600" y="228600"/>
            <a:ext cx="3771900" cy="3657600"/>
          </a:xfrm>
        </p:spPr>
        <p:txBody>
          <a:bodyPr/>
          <a:lstStyle/>
          <a:p>
            <a:pPr marL="609600" indent="-609600" eaLnBrk="1" hangingPunct="1">
              <a:buFontTx/>
              <a:buNone/>
            </a:pPr>
            <a:r>
              <a:rPr lang="en-US" altLang="en-US" dirty="0" smtClean="0"/>
              <a:t>4. Assists Title I parents in understanding academic content standards, assessments, and how to monitor and improve the achievement of their children.</a:t>
            </a:r>
          </a:p>
          <a:p>
            <a:pPr marL="609600" indent="-609600" eaLnBrk="1" hangingPunct="1">
              <a:buFontTx/>
              <a:buNone/>
            </a:pPr>
            <a:endParaRPr lang="en-US" altLang="en-US" dirty="0" smtClean="0"/>
          </a:p>
          <a:p>
            <a:pPr marL="609600" indent="-609600" eaLnBrk="1" hangingPunct="1">
              <a:buFontTx/>
              <a:buNone/>
            </a:pPr>
            <a:r>
              <a:rPr lang="en-US" altLang="en-US" dirty="0" smtClean="0">
                <a:solidFill>
                  <a:srgbClr val="FF0000"/>
                </a:solidFill>
              </a:rPr>
              <a:t>List what opportunities exist at your school to meet these requirement.</a:t>
            </a:r>
          </a:p>
          <a:p>
            <a:pPr marL="609600" indent="-609600" eaLnBrk="1" hangingPunct="1">
              <a:buFontTx/>
              <a:buNone/>
            </a:pPr>
            <a:endParaRPr lang="en-US" altLang="en-US" dirty="0" smtClean="0">
              <a:solidFill>
                <a:srgbClr val="FF0000"/>
              </a:solidFill>
            </a:endParaRPr>
          </a:p>
        </p:txBody>
      </p:sp>
      <p:sp>
        <p:nvSpPr>
          <p:cNvPr id="3" name="Content Placeholder 2"/>
          <p:cNvSpPr>
            <a:spLocks noGrp="1"/>
          </p:cNvSpPr>
          <p:nvPr>
            <p:ph sz="half" idx="2"/>
          </p:nvPr>
        </p:nvSpPr>
        <p:spPr>
          <a:xfrm>
            <a:off x="4724400" y="228600"/>
            <a:ext cx="3771900" cy="3657600"/>
          </a:xfrm>
        </p:spPr>
        <p:txBody>
          <a:bodyPr/>
          <a:lstStyle/>
          <a:p>
            <a:r>
              <a:rPr lang="en-US" altLang="en-US" dirty="0"/>
              <a:t>4. </a:t>
            </a:r>
            <a:r>
              <a:rPr lang="es-ES" altLang="en-US" dirty="0"/>
              <a:t>Apoyar los padres a entender los estándares académicos, los exámenes y como monitorear el progreso académico de sus hijos.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sz="half" idx="1"/>
          </p:nvPr>
        </p:nvSpPr>
        <p:spPr>
          <a:xfrm>
            <a:off x="533400" y="304800"/>
            <a:ext cx="3771900" cy="3657600"/>
          </a:xfrm>
        </p:spPr>
        <p:txBody>
          <a:bodyPr/>
          <a:lstStyle/>
          <a:p>
            <a:pPr eaLnBrk="1" hangingPunct="1">
              <a:buFontTx/>
              <a:buNone/>
            </a:pPr>
            <a:r>
              <a:rPr lang="en-US" altLang="en-US" dirty="0" smtClean="0"/>
              <a:t>5. Provides materials and training to help Title I parents work with their children to improve their children's achievement.</a:t>
            </a:r>
          </a:p>
          <a:p>
            <a:pPr eaLnBrk="1" hangingPunct="1">
              <a:buFontTx/>
              <a:buNone/>
            </a:pPr>
            <a:r>
              <a:rPr lang="en-US" altLang="en-US" dirty="0" smtClean="0">
                <a:solidFill>
                  <a:srgbClr val="FF0000"/>
                </a:solidFill>
              </a:rPr>
              <a:t>If </a:t>
            </a:r>
            <a:r>
              <a:rPr lang="en-US" altLang="en-US" dirty="0" smtClean="0">
                <a:solidFill>
                  <a:srgbClr val="FF0000"/>
                </a:solidFill>
              </a:rPr>
              <a:t>you have a parent lending library list in here what you offer, if you don’t please inform your families of what you do have. </a:t>
            </a:r>
          </a:p>
        </p:txBody>
      </p:sp>
      <p:sp>
        <p:nvSpPr>
          <p:cNvPr id="3" name="Content Placeholder 2"/>
          <p:cNvSpPr>
            <a:spLocks noGrp="1"/>
          </p:cNvSpPr>
          <p:nvPr>
            <p:ph sz="half" idx="2"/>
          </p:nvPr>
        </p:nvSpPr>
        <p:spPr>
          <a:xfrm>
            <a:off x="4305300" y="339436"/>
            <a:ext cx="3771900" cy="3657600"/>
          </a:xfrm>
        </p:spPr>
        <p:txBody>
          <a:bodyPr/>
          <a:lstStyle/>
          <a:p>
            <a:pPr marL="0" indent="0">
              <a:buNone/>
            </a:pPr>
            <a:r>
              <a:rPr lang="es-ES" altLang="en-US" dirty="0"/>
              <a:t>5. Proveer materiales y entrenamiento que ayudará a los padres para que ayuden a que sus hijos aprendan.</a:t>
            </a:r>
            <a:endParaRPr lang="en-US" altLang="en-US" dirty="0"/>
          </a:p>
          <a:p>
            <a:pPr marL="0" indent="0">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6870700" cy="838200"/>
          </a:xfrm>
        </p:spPr>
        <p:txBody>
          <a:bodyPr/>
          <a:lstStyle/>
          <a:p>
            <a:pPr eaLnBrk="1" hangingPunct="1"/>
            <a:r>
              <a:rPr lang="en-US" altLang="en-US" smtClean="0"/>
              <a:t>School Compact</a:t>
            </a:r>
          </a:p>
        </p:txBody>
      </p:sp>
      <p:sp>
        <p:nvSpPr>
          <p:cNvPr id="35843" name="Rectangle 3"/>
          <p:cNvSpPr>
            <a:spLocks noGrp="1" noChangeArrowheads="1"/>
          </p:cNvSpPr>
          <p:nvPr>
            <p:ph type="body" idx="1"/>
          </p:nvPr>
        </p:nvSpPr>
        <p:spPr>
          <a:xfrm>
            <a:off x="685800" y="1143000"/>
            <a:ext cx="7696200" cy="4343400"/>
          </a:xfrm>
        </p:spPr>
        <p:txBody>
          <a:bodyPr/>
          <a:lstStyle/>
          <a:p>
            <a:pPr eaLnBrk="1" hangingPunct="1">
              <a:buFontTx/>
              <a:buNone/>
            </a:pPr>
            <a:r>
              <a:rPr lang="en-US" altLang="en-US" smtClean="0">
                <a:solidFill>
                  <a:srgbClr val="FF0000"/>
                </a:solidFill>
              </a:rPr>
              <a:t>List School Responsibilities/Promises</a:t>
            </a:r>
          </a:p>
          <a:p>
            <a:pPr eaLnBrk="1" hangingPunct="1">
              <a:buFontTx/>
              <a:buNone/>
            </a:pPr>
            <a:endParaRPr lang="en-US" altLang="en-US" smtClean="0">
              <a:solidFill>
                <a:srgbClr val="FF0000"/>
              </a:solidFill>
            </a:endParaRPr>
          </a:p>
          <a:p>
            <a:pPr eaLnBrk="1" hangingPunct="1">
              <a:buFontTx/>
              <a:buNone/>
            </a:pPr>
            <a:r>
              <a:rPr lang="en-US" altLang="en-US" smtClean="0">
                <a:solidFill>
                  <a:srgbClr val="FF0000"/>
                </a:solidFill>
              </a:rPr>
              <a:t>List Family Promises/Responsibilities</a:t>
            </a:r>
          </a:p>
          <a:p>
            <a:pPr eaLnBrk="1" hangingPunct="1">
              <a:buFontTx/>
              <a:buNone/>
            </a:pPr>
            <a:endParaRPr lang="en-US" altLang="en-US" smtClean="0">
              <a:solidFill>
                <a:srgbClr val="FF0000"/>
              </a:solidFill>
            </a:endParaRPr>
          </a:p>
          <a:p>
            <a:pPr eaLnBrk="1" hangingPunct="1">
              <a:buFontTx/>
              <a:buNone/>
            </a:pPr>
            <a:r>
              <a:rPr lang="en-US" altLang="en-US" smtClean="0">
                <a:solidFill>
                  <a:srgbClr val="FF0000"/>
                </a:solidFill>
              </a:rPr>
              <a:t>List Student Promises/Responsibilities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5800" y="228600"/>
            <a:ext cx="6870700" cy="836613"/>
          </a:xfrm>
        </p:spPr>
        <p:txBody>
          <a:bodyPr/>
          <a:lstStyle/>
          <a:p>
            <a:pPr eaLnBrk="1" hangingPunct="1"/>
            <a:r>
              <a:rPr lang="es-ES" altLang="en-US" smtClean="0"/>
              <a:t>El Contrato</a:t>
            </a:r>
            <a:endParaRPr lang="en-US" altLang="en-US" smtClean="0"/>
          </a:p>
        </p:txBody>
      </p:sp>
      <p:sp>
        <p:nvSpPr>
          <p:cNvPr id="31747" name="Rectangle 3"/>
          <p:cNvSpPr>
            <a:spLocks noGrp="1" noChangeArrowheads="1"/>
          </p:cNvSpPr>
          <p:nvPr>
            <p:ph type="body" idx="4294967295"/>
          </p:nvPr>
        </p:nvSpPr>
        <p:spPr>
          <a:xfrm>
            <a:off x="685800" y="1143000"/>
            <a:ext cx="7696200" cy="4343400"/>
          </a:xfrm>
        </p:spPr>
        <p:txBody>
          <a:bodyPr/>
          <a:lstStyle/>
          <a:p>
            <a:pPr eaLnBrk="1" hangingPunct="1">
              <a:lnSpc>
                <a:spcPct val="90000"/>
              </a:lnSpc>
            </a:pPr>
            <a:r>
              <a:rPr lang="es-ES" altLang="en-US" b="1" smtClean="0"/>
              <a:t>Escuela:</a:t>
            </a:r>
          </a:p>
          <a:p>
            <a:pPr eaLnBrk="1" hangingPunct="1">
              <a:lnSpc>
                <a:spcPct val="90000"/>
              </a:lnSpc>
              <a:buFontTx/>
              <a:buNone/>
            </a:pPr>
            <a:r>
              <a:rPr lang="es-ES" altLang="en-US" smtClean="0"/>
              <a:t>Mantener altas expectativas para todos los estudiantes.</a:t>
            </a:r>
          </a:p>
          <a:p>
            <a:pPr eaLnBrk="1" hangingPunct="1">
              <a:lnSpc>
                <a:spcPct val="90000"/>
              </a:lnSpc>
            </a:pPr>
            <a:r>
              <a:rPr lang="es-ES" altLang="en-US" b="1" smtClean="0"/>
              <a:t>Padres:</a:t>
            </a:r>
          </a:p>
          <a:p>
            <a:pPr eaLnBrk="1" hangingPunct="1">
              <a:lnSpc>
                <a:spcPct val="90000"/>
              </a:lnSpc>
              <a:buFontTx/>
              <a:buNone/>
            </a:pPr>
            <a:r>
              <a:rPr lang="es-ES" altLang="en-US" smtClean="0"/>
              <a:t>Participar en funciones y en todas las conferencias de padres-maestros.</a:t>
            </a:r>
          </a:p>
          <a:p>
            <a:pPr eaLnBrk="1" hangingPunct="1">
              <a:lnSpc>
                <a:spcPct val="90000"/>
              </a:lnSpc>
            </a:pPr>
            <a:r>
              <a:rPr lang="es-ES" altLang="en-US" b="1" smtClean="0"/>
              <a:t>Estudiantes:</a:t>
            </a:r>
          </a:p>
          <a:p>
            <a:pPr eaLnBrk="1" hangingPunct="1">
              <a:lnSpc>
                <a:spcPct val="90000"/>
              </a:lnSpc>
              <a:buFontTx/>
              <a:buNone/>
            </a:pPr>
            <a:r>
              <a:rPr lang="es-ES" altLang="en-US" smtClean="0"/>
              <a:t>Leer 20 minutos todas las noches.</a:t>
            </a:r>
            <a:endParaRPr lang="en-US" altLang="en-US" smtClean="0"/>
          </a:p>
        </p:txBody>
      </p:sp>
    </p:spTree>
    <p:extLst>
      <p:ext uri="{BB962C8B-B14F-4D97-AF65-F5344CB8AC3E}">
        <p14:creationId xmlns:p14="http://schemas.microsoft.com/office/powerpoint/2010/main" val="1534135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n-US" altLang="en-US" smtClean="0"/>
              <a:t>Parental Involvement</a:t>
            </a:r>
          </a:p>
        </p:txBody>
      </p:sp>
      <p:sp>
        <p:nvSpPr>
          <p:cNvPr id="36867" name="Rectangle 3"/>
          <p:cNvSpPr>
            <a:spLocks noGrp="1" noChangeArrowheads="1"/>
          </p:cNvSpPr>
          <p:nvPr>
            <p:ph type="body" idx="4294967295"/>
          </p:nvPr>
        </p:nvSpPr>
        <p:spPr>
          <a:xfrm>
            <a:off x="685800" y="1828800"/>
            <a:ext cx="7696200" cy="4495800"/>
          </a:xfrm>
          <a:solidFill>
            <a:schemeClr val="accent1"/>
          </a:solidFill>
          <a:ln w="28575">
            <a:solidFill>
              <a:schemeClr val="tx1"/>
            </a:solidFill>
            <a:miter lim="800000"/>
            <a:headEnd/>
            <a:tailEnd/>
          </a:ln>
        </p:spPr>
        <p:txBody>
          <a:bodyPr/>
          <a:lstStyle/>
          <a:p>
            <a:pPr eaLnBrk="1" hangingPunct="1"/>
            <a:r>
              <a:rPr lang="en-US" altLang="en-US" dirty="0" smtClean="0"/>
              <a:t>You have the ability to influence your child’s education more than any teacher or school.</a:t>
            </a:r>
          </a:p>
          <a:p>
            <a:pPr eaLnBrk="1" hangingPunct="1"/>
            <a:r>
              <a:rPr lang="en-US" altLang="en-US" dirty="0" smtClean="0"/>
              <a:t>You know your child best. Share information about your child’s interests and abilities with teachers.</a:t>
            </a:r>
          </a:p>
          <a:p>
            <a:pPr eaLnBrk="1" hangingPunct="1"/>
            <a:r>
              <a:rPr lang="en-US" altLang="en-US" dirty="0" smtClean="0"/>
              <a:t>Ask to see progress reports on your child and the school.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s-ES" altLang="en-US" smtClean="0"/>
              <a:t>Participación de los padres</a:t>
            </a:r>
            <a:r>
              <a:rPr lang="en-US" altLang="en-US" smtClean="0"/>
              <a:t> </a:t>
            </a:r>
          </a:p>
        </p:txBody>
      </p:sp>
      <p:sp>
        <p:nvSpPr>
          <p:cNvPr id="32771" name="Rectangle 3"/>
          <p:cNvSpPr>
            <a:spLocks noGrp="1" noChangeArrowheads="1"/>
          </p:cNvSpPr>
          <p:nvPr>
            <p:ph type="body" idx="4294967295"/>
          </p:nvPr>
        </p:nvSpPr>
        <p:spPr>
          <a:xfrm>
            <a:off x="685800" y="1828800"/>
            <a:ext cx="7696200" cy="4343400"/>
          </a:xfrm>
          <a:solidFill>
            <a:schemeClr val="accent1"/>
          </a:solidFill>
          <a:ln w="28575">
            <a:solidFill>
              <a:schemeClr val="tx1"/>
            </a:solidFill>
            <a:miter lim="800000"/>
            <a:headEnd/>
            <a:tailEnd/>
          </a:ln>
        </p:spPr>
        <p:txBody>
          <a:bodyPr/>
          <a:lstStyle/>
          <a:p>
            <a:pPr eaLnBrk="1" hangingPunct="1"/>
            <a:r>
              <a:rPr lang="es-ES" altLang="en-US" sz="2800" smtClean="0"/>
              <a:t>Ustedes tienes la habilidad de ejercer e impactar el aprendizaje de sus hijos más que ningún maestro o escuela.</a:t>
            </a:r>
          </a:p>
          <a:p>
            <a:pPr eaLnBrk="1" hangingPunct="1"/>
            <a:r>
              <a:rPr lang="es-ES" altLang="en-US" sz="2800" smtClean="0"/>
              <a:t>Usted conoce a su hijo mejor que nadie.  Platíquele a su maestro los intereses y habilidades con los maestros.</a:t>
            </a:r>
          </a:p>
          <a:p>
            <a:pPr eaLnBrk="1" hangingPunct="1"/>
            <a:r>
              <a:rPr lang="es-ES" altLang="en-US" sz="2800" smtClean="0"/>
              <a:t>Pida ver el progreso académico de su hijo/a.</a:t>
            </a:r>
            <a:r>
              <a:rPr lang="en-US" altLang="en-US" sz="2800" smtClean="0"/>
              <a:t> </a:t>
            </a:r>
          </a:p>
        </p:txBody>
      </p:sp>
    </p:spTree>
    <p:extLst>
      <p:ext uri="{BB962C8B-B14F-4D97-AF65-F5344CB8AC3E}">
        <p14:creationId xmlns:p14="http://schemas.microsoft.com/office/powerpoint/2010/main" val="2380433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n-US" altLang="en-US" sz="3600" smtClean="0"/>
              <a:t>What Can I Do To Support My Child?</a:t>
            </a:r>
          </a:p>
        </p:txBody>
      </p:sp>
      <p:sp>
        <p:nvSpPr>
          <p:cNvPr id="37891" name="Rectangle 5"/>
          <p:cNvSpPr>
            <a:spLocks noGrp="1" noChangeArrowheads="1"/>
          </p:cNvSpPr>
          <p:nvPr>
            <p:ph type="body" sz="half" idx="4294967295"/>
          </p:nvPr>
        </p:nvSpPr>
        <p:spPr>
          <a:xfrm>
            <a:off x="685800" y="1828800"/>
            <a:ext cx="3765550" cy="3657600"/>
          </a:xfrm>
          <a:solidFill>
            <a:schemeClr val="accent1"/>
          </a:solidFill>
          <a:ln w="28575">
            <a:solidFill>
              <a:schemeClr val="tx1"/>
            </a:solidFill>
            <a:miter lim="800000"/>
            <a:headEnd/>
            <a:tailEnd/>
          </a:ln>
        </p:spPr>
        <p:txBody>
          <a:bodyPr/>
          <a:lstStyle/>
          <a:p>
            <a:pPr eaLnBrk="1" hangingPunct="1">
              <a:lnSpc>
                <a:spcPct val="90000"/>
              </a:lnSpc>
            </a:pPr>
            <a:r>
              <a:rPr lang="en-US" altLang="en-US" sz="2400" dirty="0" smtClean="0"/>
              <a:t>Share a love of learning</a:t>
            </a:r>
          </a:p>
          <a:p>
            <a:pPr eaLnBrk="1" hangingPunct="1">
              <a:lnSpc>
                <a:spcPct val="90000"/>
              </a:lnSpc>
            </a:pPr>
            <a:r>
              <a:rPr lang="en-US" altLang="en-US" sz="2400" dirty="0" smtClean="0"/>
              <a:t>Read to your child</a:t>
            </a:r>
          </a:p>
          <a:p>
            <a:pPr eaLnBrk="1" hangingPunct="1">
              <a:lnSpc>
                <a:spcPct val="90000"/>
              </a:lnSpc>
            </a:pPr>
            <a:r>
              <a:rPr lang="en-US" altLang="en-US" sz="2400" dirty="0" smtClean="0"/>
              <a:t>Ask your child to read to you</a:t>
            </a:r>
          </a:p>
          <a:p>
            <a:pPr eaLnBrk="1" hangingPunct="1">
              <a:lnSpc>
                <a:spcPct val="90000"/>
              </a:lnSpc>
            </a:pPr>
            <a:r>
              <a:rPr lang="en-US" altLang="en-US" sz="2400" dirty="0" smtClean="0"/>
              <a:t>Limit TV time</a:t>
            </a:r>
          </a:p>
          <a:p>
            <a:pPr eaLnBrk="1" hangingPunct="1">
              <a:lnSpc>
                <a:spcPct val="90000"/>
              </a:lnSpc>
            </a:pPr>
            <a:r>
              <a:rPr lang="en-US" altLang="en-US" sz="2400" dirty="0" smtClean="0"/>
              <a:t>Take advantage of the public library and the school media center</a:t>
            </a:r>
          </a:p>
        </p:txBody>
      </p:sp>
      <p:sp>
        <p:nvSpPr>
          <p:cNvPr id="37892" name="Rectangle 6"/>
          <p:cNvSpPr>
            <a:spLocks noGrp="1" noChangeArrowheads="1"/>
          </p:cNvSpPr>
          <p:nvPr>
            <p:ph type="body" sz="half" idx="4294967295"/>
          </p:nvPr>
        </p:nvSpPr>
        <p:spPr>
          <a:xfrm>
            <a:off x="4616450" y="1828800"/>
            <a:ext cx="3765550" cy="3657600"/>
          </a:xfrm>
          <a:solidFill>
            <a:schemeClr val="accent1"/>
          </a:solidFill>
          <a:ln w="28575">
            <a:solidFill>
              <a:schemeClr val="tx1"/>
            </a:solidFill>
            <a:miter lim="800000"/>
            <a:headEnd/>
            <a:tailEnd/>
          </a:ln>
        </p:spPr>
        <p:txBody>
          <a:bodyPr/>
          <a:lstStyle/>
          <a:p>
            <a:pPr eaLnBrk="1" hangingPunct="1">
              <a:lnSpc>
                <a:spcPct val="90000"/>
              </a:lnSpc>
            </a:pPr>
            <a:r>
              <a:rPr lang="en-US" altLang="en-US" sz="2400" dirty="0" smtClean="0"/>
              <a:t>Show interest in your child’s school day</a:t>
            </a:r>
          </a:p>
          <a:p>
            <a:pPr eaLnBrk="1" hangingPunct="1">
              <a:lnSpc>
                <a:spcPct val="90000"/>
              </a:lnSpc>
            </a:pPr>
            <a:r>
              <a:rPr lang="en-US" altLang="en-US" sz="2400" dirty="0" smtClean="0"/>
              <a:t>Ask questions</a:t>
            </a:r>
          </a:p>
          <a:p>
            <a:pPr eaLnBrk="1" hangingPunct="1">
              <a:lnSpc>
                <a:spcPct val="90000"/>
              </a:lnSpc>
            </a:pPr>
            <a:r>
              <a:rPr lang="en-US" altLang="en-US" sz="2400" dirty="0" smtClean="0"/>
              <a:t>Ask to see homework</a:t>
            </a:r>
          </a:p>
          <a:p>
            <a:pPr eaLnBrk="1" hangingPunct="1">
              <a:lnSpc>
                <a:spcPct val="90000"/>
              </a:lnSpc>
            </a:pPr>
            <a:r>
              <a:rPr lang="en-US" altLang="en-US" sz="2400" dirty="0" smtClean="0"/>
              <a:t>Praise their efforts</a:t>
            </a:r>
          </a:p>
          <a:p>
            <a:pPr eaLnBrk="1" hangingPunct="1">
              <a:lnSpc>
                <a:spcPct val="90000"/>
              </a:lnSpc>
            </a:pPr>
            <a:r>
              <a:rPr lang="en-US" altLang="en-US" sz="2400" dirty="0" smtClean="0"/>
              <a:t>Encourage good study habits-set aside a time and a quiet place for them to study and do homework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we all </a:t>
            </a:r>
            <a:r>
              <a:rPr lang="en-US" altLang="en-US" dirty="0" smtClean="0"/>
              <a:t>want</a:t>
            </a:r>
            <a:br>
              <a:rPr lang="en-US" altLang="en-US" dirty="0" smtClean="0"/>
            </a:br>
            <a:r>
              <a:rPr lang="es-ES" altLang="en-US" dirty="0"/>
              <a:t>Lo que todos queremos</a:t>
            </a:r>
            <a:endParaRPr lang="en-US" dirty="0"/>
          </a:p>
        </p:txBody>
      </p:sp>
      <p:sp>
        <p:nvSpPr>
          <p:cNvPr id="3" name="Content Placeholder 2"/>
          <p:cNvSpPr>
            <a:spLocks noGrp="1"/>
          </p:cNvSpPr>
          <p:nvPr>
            <p:ph sz="half" idx="1"/>
          </p:nvPr>
        </p:nvSpPr>
        <p:spPr/>
        <p:txBody>
          <a:bodyPr/>
          <a:lstStyle/>
          <a:p>
            <a:pPr eaLnBrk="1" hangingPunct="1"/>
            <a:r>
              <a:rPr lang="en-US" altLang="en-US" sz="2000" dirty="0"/>
              <a:t>The best for our children.</a:t>
            </a:r>
          </a:p>
          <a:p>
            <a:pPr eaLnBrk="1" hangingPunct="1"/>
            <a:r>
              <a:rPr lang="en-US" altLang="en-US" sz="2000" dirty="0"/>
              <a:t>A better future for them.</a:t>
            </a:r>
          </a:p>
          <a:p>
            <a:pPr eaLnBrk="1" hangingPunct="1"/>
            <a:r>
              <a:rPr lang="en-US" altLang="en-US" sz="2000" dirty="0"/>
              <a:t>For them to be successful.</a:t>
            </a:r>
          </a:p>
          <a:p>
            <a:pPr eaLnBrk="1" hangingPunct="1"/>
            <a:r>
              <a:rPr lang="en-US" altLang="en-US" sz="2000" dirty="0"/>
              <a:t>To have a happy life with friends.</a:t>
            </a:r>
          </a:p>
          <a:p>
            <a:pPr eaLnBrk="1" hangingPunct="1"/>
            <a:r>
              <a:rPr lang="en-US" altLang="en-US" sz="2000" dirty="0"/>
              <a:t>To be respectful, honest, hard working.</a:t>
            </a:r>
          </a:p>
          <a:p>
            <a:pPr eaLnBrk="1" hangingPunct="1"/>
            <a:r>
              <a:rPr lang="en-US" altLang="en-US" sz="2000" dirty="0"/>
              <a:t>To </a:t>
            </a:r>
            <a:r>
              <a:rPr lang="en-US" altLang="en-US" sz="2000" dirty="0" smtClean="0"/>
              <a:t>be financially secure.</a:t>
            </a:r>
            <a:endParaRPr lang="en-US" altLang="en-US" sz="2000" dirty="0"/>
          </a:p>
        </p:txBody>
      </p:sp>
      <p:sp>
        <p:nvSpPr>
          <p:cNvPr id="4" name="Content Placeholder 3"/>
          <p:cNvSpPr>
            <a:spLocks noGrp="1"/>
          </p:cNvSpPr>
          <p:nvPr>
            <p:ph sz="half" idx="2"/>
          </p:nvPr>
        </p:nvSpPr>
        <p:spPr/>
        <p:txBody>
          <a:bodyPr/>
          <a:lstStyle/>
          <a:p>
            <a:pPr eaLnBrk="1" hangingPunct="1"/>
            <a:r>
              <a:rPr lang="es-ES" altLang="en-US" sz="2000" dirty="0"/>
              <a:t>Lo mejor para nuestros hijos.</a:t>
            </a:r>
          </a:p>
          <a:p>
            <a:pPr eaLnBrk="1" hangingPunct="1"/>
            <a:r>
              <a:rPr lang="es-ES" altLang="en-US" sz="2000" dirty="0"/>
              <a:t>Un futuro mejor para ellos.</a:t>
            </a:r>
          </a:p>
          <a:p>
            <a:pPr eaLnBrk="1" hangingPunct="1"/>
            <a:r>
              <a:rPr lang="es-ES" altLang="en-US" sz="2000" dirty="0"/>
              <a:t>Que sean exitosos.</a:t>
            </a:r>
          </a:p>
          <a:p>
            <a:pPr eaLnBrk="1" hangingPunct="1"/>
            <a:r>
              <a:rPr lang="es-ES" altLang="en-US" sz="2000" dirty="0"/>
              <a:t>Tener una vida alegre con sus amigos.</a:t>
            </a:r>
          </a:p>
          <a:p>
            <a:pPr eaLnBrk="1" hangingPunct="1"/>
            <a:r>
              <a:rPr lang="es-ES" altLang="en-US" sz="2000" dirty="0"/>
              <a:t>Ser respetuosos, honestos y trabajadores</a:t>
            </a:r>
          </a:p>
          <a:p>
            <a:pPr eaLnBrk="1" hangingPunct="1"/>
            <a:r>
              <a:rPr lang="en-US" altLang="en-US" sz="2000" dirty="0" smtClean="0"/>
              <a:t>Que </a:t>
            </a:r>
            <a:r>
              <a:rPr lang="en-US" altLang="en-US" sz="2000" dirty="0" err="1" smtClean="0"/>
              <a:t>esten</a:t>
            </a:r>
            <a:r>
              <a:rPr lang="en-US" altLang="en-US" sz="2000" dirty="0" smtClean="0"/>
              <a:t> </a:t>
            </a:r>
            <a:r>
              <a:rPr lang="en-US" altLang="en-US" sz="2000" dirty="0" err="1"/>
              <a:t>financieramente</a:t>
            </a:r>
            <a:r>
              <a:rPr lang="en-US" altLang="en-US" sz="2000" dirty="0"/>
              <a:t> </a:t>
            </a:r>
            <a:r>
              <a:rPr lang="en-US" altLang="en-US" sz="2000" dirty="0" err="1" smtClean="0"/>
              <a:t>seguros</a:t>
            </a:r>
            <a:r>
              <a:rPr lang="en-US" altLang="en-US" sz="2000" dirty="0" smtClean="0"/>
              <a:t>.</a:t>
            </a:r>
            <a:endParaRPr lang="en-US" altLang="en-US" sz="2000" dirty="0"/>
          </a:p>
          <a:p>
            <a:pPr marL="0" indent="0" eaLnBrk="1" hangingPunct="1">
              <a:buNone/>
            </a:pPr>
            <a:endParaRPr lang="en-US" altLang="en-US" dirty="0"/>
          </a:p>
          <a:p>
            <a:endParaRPr lang="en-US" dirty="0"/>
          </a:p>
        </p:txBody>
      </p:sp>
    </p:spTree>
    <p:extLst>
      <p:ext uri="{BB962C8B-B14F-4D97-AF65-F5344CB8AC3E}">
        <p14:creationId xmlns:p14="http://schemas.microsoft.com/office/powerpoint/2010/main" val="128151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p:txBody>
          <a:bodyPr anchor="ctr"/>
          <a:lstStyle/>
          <a:p>
            <a:pPr eaLnBrk="1" hangingPunct="1"/>
            <a:r>
              <a:rPr lang="es-ES" altLang="en-US" smtClean="0"/>
              <a:t>¿Que puedo hacer yo como padre para apoyar a mi hijo?</a:t>
            </a:r>
            <a:r>
              <a:rPr lang="en-US" altLang="en-US" smtClean="0"/>
              <a:t> </a:t>
            </a:r>
          </a:p>
        </p:txBody>
      </p:sp>
      <p:sp>
        <p:nvSpPr>
          <p:cNvPr id="33795" name="Rectangle 5"/>
          <p:cNvSpPr>
            <a:spLocks noGrp="1" noChangeArrowheads="1"/>
          </p:cNvSpPr>
          <p:nvPr>
            <p:ph type="body" sz="half" idx="4294967295"/>
          </p:nvPr>
        </p:nvSpPr>
        <p:spPr>
          <a:xfrm>
            <a:off x="457200" y="2133600"/>
            <a:ext cx="3886200" cy="4038600"/>
          </a:xfrm>
          <a:solidFill>
            <a:schemeClr val="accent1"/>
          </a:solidFill>
          <a:ln w="28575">
            <a:solidFill>
              <a:schemeClr val="tx1"/>
            </a:solidFill>
            <a:miter lim="800000"/>
            <a:headEnd/>
            <a:tailEnd/>
          </a:ln>
        </p:spPr>
        <p:txBody>
          <a:bodyPr/>
          <a:lstStyle/>
          <a:p>
            <a:pPr eaLnBrk="1" hangingPunct="1"/>
            <a:r>
              <a:rPr lang="es-ES" altLang="en-US" sz="2800" smtClean="0"/>
              <a:t>Comparta el amor de aprender</a:t>
            </a:r>
          </a:p>
          <a:p>
            <a:pPr eaLnBrk="1" hangingPunct="1"/>
            <a:r>
              <a:rPr lang="es-ES" altLang="en-US" sz="2800" smtClean="0"/>
              <a:t>Lea con sus hijos</a:t>
            </a:r>
          </a:p>
          <a:p>
            <a:pPr eaLnBrk="1" hangingPunct="1"/>
            <a:r>
              <a:rPr lang="es-ES" altLang="en-US" sz="2800" smtClean="0"/>
              <a:t>Pídale a su hijo que le lea</a:t>
            </a:r>
          </a:p>
          <a:p>
            <a:pPr eaLnBrk="1" hangingPunct="1"/>
            <a:r>
              <a:rPr lang="es-ES" altLang="en-US" sz="2800" smtClean="0"/>
              <a:t>Limite la televisión</a:t>
            </a:r>
          </a:p>
          <a:p>
            <a:pPr eaLnBrk="1" hangingPunct="1"/>
            <a:r>
              <a:rPr lang="es-ES" altLang="en-US" sz="2800" smtClean="0"/>
              <a:t>Visite las biblioteca</a:t>
            </a:r>
            <a:endParaRPr lang="en-US" altLang="en-US" sz="2800" smtClean="0"/>
          </a:p>
        </p:txBody>
      </p:sp>
      <p:sp>
        <p:nvSpPr>
          <p:cNvPr id="33796" name="Rectangle 6"/>
          <p:cNvSpPr>
            <a:spLocks noGrp="1" noChangeArrowheads="1"/>
          </p:cNvSpPr>
          <p:nvPr>
            <p:ph type="body" sz="half" idx="4294967295"/>
          </p:nvPr>
        </p:nvSpPr>
        <p:spPr>
          <a:xfrm>
            <a:off x="4572000" y="2209800"/>
            <a:ext cx="3765550" cy="3657600"/>
          </a:xfrm>
          <a:solidFill>
            <a:schemeClr val="accent1"/>
          </a:solidFill>
          <a:ln w="28575">
            <a:solidFill>
              <a:schemeClr val="tx1"/>
            </a:solidFill>
            <a:miter lim="800000"/>
            <a:headEnd/>
            <a:tailEnd/>
          </a:ln>
        </p:spPr>
        <p:txBody>
          <a:bodyPr/>
          <a:lstStyle/>
          <a:p>
            <a:pPr eaLnBrk="1" hangingPunct="1"/>
            <a:r>
              <a:rPr lang="es-ES" altLang="en-US" sz="2800" dirty="0" smtClean="0"/>
              <a:t>Demuestre interés en las actividades de la escuela</a:t>
            </a:r>
          </a:p>
          <a:p>
            <a:pPr eaLnBrk="1" hangingPunct="1"/>
            <a:r>
              <a:rPr lang="es-ES" altLang="en-US" sz="2800" dirty="0" smtClean="0"/>
              <a:t>Pregunte ver la tarea</a:t>
            </a:r>
            <a:endParaRPr lang="en-US" altLang="en-US" sz="2800" dirty="0" smtClean="0"/>
          </a:p>
        </p:txBody>
      </p:sp>
    </p:spTree>
    <p:extLst>
      <p:ext uri="{BB962C8B-B14F-4D97-AF65-F5344CB8AC3E}">
        <p14:creationId xmlns:p14="http://schemas.microsoft.com/office/powerpoint/2010/main" val="3271238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914" name="Rectangle 4"/>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n-US" altLang="en-US" sz="3600" smtClean="0"/>
              <a:t>Get to Know Your School &amp; Communicate With Teachers</a:t>
            </a:r>
          </a:p>
        </p:txBody>
      </p:sp>
      <p:sp>
        <p:nvSpPr>
          <p:cNvPr id="38915" name="Rectangle 5"/>
          <p:cNvSpPr>
            <a:spLocks noGrp="1" noChangeArrowheads="1"/>
          </p:cNvSpPr>
          <p:nvPr>
            <p:ph type="body" sz="half" idx="4294967295"/>
          </p:nvPr>
        </p:nvSpPr>
        <p:spPr>
          <a:xfrm>
            <a:off x="685800" y="1828800"/>
            <a:ext cx="3765550" cy="3657600"/>
          </a:xfrm>
          <a:solidFill>
            <a:schemeClr val="accent1"/>
          </a:solidFill>
          <a:ln w="28575">
            <a:solidFill>
              <a:schemeClr val="tx1"/>
            </a:solidFill>
            <a:miter lim="800000"/>
            <a:headEnd/>
            <a:tailEnd/>
          </a:ln>
        </p:spPr>
        <p:txBody>
          <a:bodyPr/>
          <a:lstStyle/>
          <a:p>
            <a:pPr eaLnBrk="1" hangingPunct="1">
              <a:lnSpc>
                <a:spcPct val="80000"/>
              </a:lnSpc>
            </a:pPr>
            <a:r>
              <a:rPr lang="en-US" altLang="en-US" sz="2400" dirty="0" smtClean="0"/>
              <a:t>Attend school events</a:t>
            </a:r>
          </a:p>
          <a:p>
            <a:pPr eaLnBrk="1" hangingPunct="1">
              <a:lnSpc>
                <a:spcPct val="80000"/>
              </a:lnSpc>
            </a:pPr>
            <a:r>
              <a:rPr lang="en-US" altLang="en-US" sz="2400" dirty="0" smtClean="0"/>
              <a:t>Visit the classroom</a:t>
            </a:r>
          </a:p>
          <a:p>
            <a:pPr eaLnBrk="1" hangingPunct="1">
              <a:lnSpc>
                <a:spcPct val="80000"/>
              </a:lnSpc>
            </a:pPr>
            <a:r>
              <a:rPr lang="en-US" altLang="en-US" sz="2400" dirty="0" smtClean="0"/>
              <a:t>Volunteer at the school</a:t>
            </a:r>
          </a:p>
          <a:p>
            <a:pPr eaLnBrk="1" hangingPunct="1">
              <a:lnSpc>
                <a:spcPct val="80000"/>
              </a:lnSpc>
            </a:pPr>
            <a:r>
              <a:rPr lang="en-US" altLang="en-US" sz="2400" dirty="0" smtClean="0"/>
              <a:t>Join parents’ organizations</a:t>
            </a:r>
          </a:p>
          <a:p>
            <a:pPr eaLnBrk="1" hangingPunct="1">
              <a:lnSpc>
                <a:spcPct val="80000"/>
              </a:lnSpc>
            </a:pPr>
            <a:r>
              <a:rPr lang="en-US" altLang="en-US" sz="2400" dirty="0" smtClean="0"/>
              <a:t>Keep teachers informed</a:t>
            </a:r>
          </a:p>
          <a:p>
            <a:pPr eaLnBrk="1" hangingPunct="1">
              <a:lnSpc>
                <a:spcPct val="80000"/>
              </a:lnSpc>
            </a:pPr>
            <a:r>
              <a:rPr lang="en-US" altLang="en-US" sz="2400" dirty="0" smtClean="0"/>
              <a:t>Attend special parent trainings</a:t>
            </a:r>
          </a:p>
        </p:txBody>
      </p:sp>
      <p:sp>
        <p:nvSpPr>
          <p:cNvPr id="38916" name="Rectangle 6"/>
          <p:cNvSpPr>
            <a:spLocks noGrp="1" noChangeArrowheads="1"/>
          </p:cNvSpPr>
          <p:nvPr>
            <p:ph type="body" sz="half" idx="4294967295"/>
          </p:nvPr>
        </p:nvSpPr>
        <p:spPr>
          <a:xfrm>
            <a:off x="4616450" y="1828800"/>
            <a:ext cx="3765550" cy="3657600"/>
          </a:xfrm>
          <a:solidFill>
            <a:schemeClr val="accent1"/>
          </a:solidFill>
          <a:ln w="28575">
            <a:solidFill>
              <a:schemeClr val="tx1"/>
            </a:solidFill>
            <a:miter lim="800000"/>
            <a:headEnd/>
            <a:tailEnd/>
          </a:ln>
        </p:spPr>
        <p:txBody>
          <a:bodyPr/>
          <a:lstStyle/>
          <a:p>
            <a:pPr eaLnBrk="1" hangingPunct="1">
              <a:lnSpc>
                <a:spcPct val="80000"/>
              </a:lnSpc>
            </a:pPr>
            <a:r>
              <a:rPr lang="en-US" altLang="en-US" sz="2400" dirty="0" smtClean="0"/>
              <a:t>Attend parent-teacher conferences</a:t>
            </a:r>
          </a:p>
          <a:p>
            <a:pPr eaLnBrk="1" hangingPunct="1">
              <a:lnSpc>
                <a:spcPct val="80000"/>
              </a:lnSpc>
            </a:pPr>
            <a:r>
              <a:rPr lang="en-US" altLang="en-US" sz="2400" dirty="0" smtClean="0"/>
              <a:t>Be prepared for the meetings</a:t>
            </a:r>
          </a:p>
          <a:p>
            <a:pPr eaLnBrk="1" hangingPunct="1">
              <a:lnSpc>
                <a:spcPct val="80000"/>
              </a:lnSpc>
            </a:pPr>
            <a:r>
              <a:rPr lang="en-US" altLang="en-US" sz="2400" dirty="0" smtClean="0"/>
              <a:t>Consider whether you have met your responsibilities as stated in the parent-school </a:t>
            </a:r>
            <a:r>
              <a:rPr lang="en-US" altLang="en-US" sz="2400" dirty="0" smtClean="0"/>
              <a:t>compact</a:t>
            </a:r>
            <a:endParaRPr lang="en-US" alt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p:txBody>
          <a:bodyPr anchor="ctr"/>
          <a:lstStyle/>
          <a:p>
            <a:pPr eaLnBrk="1" hangingPunct="1"/>
            <a:r>
              <a:rPr lang="es-ES" altLang="en-US" sz="3600" smtClean="0"/>
              <a:t>Familiarícese con su escuela y comuníquese con su maestro</a:t>
            </a:r>
            <a:r>
              <a:rPr lang="en-US" altLang="en-US" smtClean="0"/>
              <a:t> </a:t>
            </a:r>
          </a:p>
        </p:txBody>
      </p:sp>
      <p:sp>
        <p:nvSpPr>
          <p:cNvPr id="34819" name="Rectangle 5"/>
          <p:cNvSpPr>
            <a:spLocks noGrp="1" noChangeArrowheads="1"/>
          </p:cNvSpPr>
          <p:nvPr>
            <p:ph type="body" sz="half" idx="4294967295"/>
          </p:nvPr>
        </p:nvSpPr>
        <p:spPr>
          <a:xfrm>
            <a:off x="609600" y="1600200"/>
            <a:ext cx="3810000" cy="4876800"/>
          </a:xfrm>
          <a:solidFill>
            <a:schemeClr val="accent1"/>
          </a:solidFill>
          <a:ln w="28575">
            <a:solidFill>
              <a:schemeClr val="tx1"/>
            </a:solidFill>
            <a:miter lim="800000"/>
            <a:headEnd/>
            <a:tailEnd/>
          </a:ln>
        </p:spPr>
        <p:txBody>
          <a:bodyPr/>
          <a:lstStyle/>
          <a:p>
            <a:pPr eaLnBrk="1" hangingPunct="1"/>
            <a:r>
              <a:rPr lang="es-ES" altLang="en-US" sz="2400" smtClean="0"/>
              <a:t>Asista a eventos escolares</a:t>
            </a:r>
          </a:p>
          <a:p>
            <a:pPr eaLnBrk="1" hangingPunct="1"/>
            <a:r>
              <a:rPr lang="es-ES" altLang="en-US" sz="2400" smtClean="0"/>
              <a:t>Visite el salón de clases</a:t>
            </a:r>
          </a:p>
          <a:p>
            <a:pPr eaLnBrk="1" hangingPunct="1"/>
            <a:r>
              <a:rPr lang="es-ES" altLang="en-US" sz="2400" smtClean="0"/>
              <a:t>Sea voluntario en la escuela</a:t>
            </a:r>
          </a:p>
          <a:p>
            <a:pPr eaLnBrk="1" hangingPunct="1"/>
            <a:r>
              <a:rPr lang="es-ES" altLang="en-US" sz="2400" smtClean="0"/>
              <a:t>Hágase miembros del grupo de padres</a:t>
            </a:r>
          </a:p>
          <a:p>
            <a:pPr eaLnBrk="1" hangingPunct="1"/>
            <a:r>
              <a:rPr lang="es-ES" altLang="en-US" sz="2400" smtClean="0"/>
              <a:t>Mantenga al maestro informado</a:t>
            </a:r>
          </a:p>
          <a:p>
            <a:pPr eaLnBrk="1" hangingPunct="1"/>
            <a:r>
              <a:rPr lang="es-ES" altLang="en-US" sz="2400" smtClean="0"/>
              <a:t>Asista a eventos especiales</a:t>
            </a:r>
            <a:endParaRPr lang="en-US" altLang="en-US" sz="2400" smtClean="0"/>
          </a:p>
        </p:txBody>
      </p:sp>
      <p:sp>
        <p:nvSpPr>
          <p:cNvPr id="34820" name="Rectangle 6"/>
          <p:cNvSpPr>
            <a:spLocks noGrp="1" noChangeArrowheads="1"/>
          </p:cNvSpPr>
          <p:nvPr>
            <p:ph type="body" sz="half" idx="4294967295"/>
          </p:nvPr>
        </p:nvSpPr>
        <p:spPr>
          <a:xfrm>
            <a:off x="4616450" y="1600200"/>
            <a:ext cx="3765550" cy="4876800"/>
          </a:xfrm>
          <a:solidFill>
            <a:schemeClr val="accent1"/>
          </a:solidFill>
          <a:ln w="28575">
            <a:solidFill>
              <a:schemeClr val="tx1"/>
            </a:solidFill>
            <a:miter lim="800000"/>
            <a:headEnd/>
            <a:tailEnd/>
          </a:ln>
        </p:spPr>
        <p:txBody>
          <a:bodyPr/>
          <a:lstStyle/>
          <a:p>
            <a:pPr eaLnBrk="1" hangingPunct="1"/>
            <a:r>
              <a:rPr lang="es-ES" altLang="en-US" sz="2800" dirty="0" smtClean="0"/>
              <a:t>Asista a las conferencias de padres y maestros</a:t>
            </a:r>
          </a:p>
          <a:p>
            <a:pPr eaLnBrk="1" hangingPunct="1"/>
            <a:r>
              <a:rPr lang="es-ES" altLang="en-US" sz="2800" dirty="0" smtClean="0"/>
              <a:t>Considere si ha cumplido con las responsabilidades en el contrato</a:t>
            </a:r>
            <a:endParaRPr lang="en-US" altLang="en-US" sz="2800" dirty="0" smtClean="0"/>
          </a:p>
        </p:txBody>
      </p:sp>
    </p:spTree>
    <p:extLst>
      <p:ext uri="{BB962C8B-B14F-4D97-AF65-F5344CB8AC3E}">
        <p14:creationId xmlns:p14="http://schemas.microsoft.com/office/powerpoint/2010/main" val="60407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Title I</a:t>
            </a:r>
            <a:r>
              <a:rPr lang="en-US" altLang="en-US" dirty="0" smtClean="0"/>
              <a:t>?</a:t>
            </a:r>
            <a:br>
              <a:rPr lang="en-US" altLang="en-US" dirty="0" smtClean="0"/>
            </a:br>
            <a:r>
              <a:rPr lang="es-ES" altLang="en-US" dirty="0"/>
              <a:t>Que es Titulo I</a:t>
            </a:r>
            <a:endParaRPr lang="en-US" dirty="0"/>
          </a:p>
        </p:txBody>
      </p:sp>
      <p:sp>
        <p:nvSpPr>
          <p:cNvPr id="3" name="Content Placeholder 2"/>
          <p:cNvSpPr>
            <a:spLocks noGrp="1"/>
          </p:cNvSpPr>
          <p:nvPr>
            <p:ph sz="half" idx="1"/>
          </p:nvPr>
        </p:nvSpPr>
        <p:spPr/>
        <p:txBody>
          <a:bodyPr/>
          <a:lstStyle/>
          <a:p>
            <a:pPr eaLnBrk="1" hangingPunct="1"/>
            <a:r>
              <a:rPr lang="en-US" altLang="en-US" sz="2000" dirty="0"/>
              <a:t>It is the largest federal assistance program for our nation’s schools.</a:t>
            </a:r>
          </a:p>
          <a:p>
            <a:pPr eaLnBrk="1" hangingPunct="1"/>
            <a:r>
              <a:rPr lang="en-US" altLang="en-US" sz="2000" dirty="0"/>
              <a:t>The goal of Title I is a higher quality of education for </a:t>
            </a:r>
            <a:r>
              <a:rPr lang="en-US" altLang="en-US" sz="2000" b="1" u="sng" dirty="0"/>
              <a:t>every</a:t>
            </a:r>
            <a:r>
              <a:rPr lang="en-US" altLang="en-US" sz="2000" dirty="0"/>
              <a:t> child.</a:t>
            </a:r>
          </a:p>
          <a:p>
            <a:pPr eaLnBrk="1" hangingPunct="1"/>
            <a:r>
              <a:rPr lang="en-US" altLang="en-US" sz="2000" dirty="0"/>
              <a:t>The program serves millions of children in elementary and secondary schools each year. </a:t>
            </a:r>
            <a:endParaRPr lang="en-US" altLang="en-US" sz="2000" dirty="0" smtClean="0"/>
          </a:p>
          <a:p>
            <a:pPr eaLnBrk="1" hangingPunct="1"/>
            <a:r>
              <a:rPr lang="en-US" altLang="en-US" sz="2000" dirty="0" smtClean="0"/>
              <a:t>We </a:t>
            </a:r>
            <a:r>
              <a:rPr lang="en-US" altLang="en-US" sz="2000" dirty="0"/>
              <a:t>are a Title I school</a:t>
            </a:r>
          </a:p>
          <a:p>
            <a:endParaRPr lang="en-US" sz="2000" dirty="0"/>
          </a:p>
        </p:txBody>
      </p:sp>
      <p:sp>
        <p:nvSpPr>
          <p:cNvPr id="4" name="Content Placeholder 3"/>
          <p:cNvSpPr>
            <a:spLocks noGrp="1"/>
          </p:cNvSpPr>
          <p:nvPr>
            <p:ph sz="half" idx="2"/>
          </p:nvPr>
        </p:nvSpPr>
        <p:spPr/>
        <p:txBody>
          <a:bodyPr/>
          <a:lstStyle/>
          <a:p>
            <a:pPr eaLnBrk="1" hangingPunct="1"/>
            <a:r>
              <a:rPr lang="es-ES" altLang="en-US" sz="2000" dirty="0"/>
              <a:t>Es el programa mas grande de asistencia federal para nuestras escuelas.</a:t>
            </a:r>
          </a:p>
          <a:p>
            <a:pPr eaLnBrk="1" hangingPunct="1"/>
            <a:r>
              <a:rPr lang="es-ES" altLang="en-US" sz="2000" dirty="0"/>
              <a:t>La meta del programa Titulo I es de proveer una educación de alta calidad para </a:t>
            </a:r>
            <a:r>
              <a:rPr lang="es-ES" altLang="en-US" sz="2000" b="1" u="sng" dirty="0"/>
              <a:t>todos</a:t>
            </a:r>
            <a:r>
              <a:rPr lang="es-ES" altLang="en-US" sz="2000" dirty="0"/>
              <a:t> los estudiantes.</a:t>
            </a:r>
          </a:p>
          <a:p>
            <a:pPr eaLnBrk="1" hangingPunct="1"/>
            <a:r>
              <a:rPr lang="es-ES" altLang="en-US" sz="2000" dirty="0"/>
              <a:t>Este programa sirve a millones de niños en escuelas de primaria y secundaria cada año.  </a:t>
            </a:r>
            <a:endParaRPr lang="es-ES" altLang="en-US" sz="2000" dirty="0" smtClean="0"/>
          </a:p>
          <a:p>
            <a:pPr eaLnBrk="1" hangingPunct="1"/>
            <a:r>
              <a:rPr lang="es-ES" altLang="en-US" sz="2000" dirty="0" smtClean="0"/>
              <a:t>Nosotros </a:t>
            </a:r>
            <a:r>
              <a:rPr lang="es-ES" altLang="en-US" sz="2000" dirty="0"/>
              <a:t>somos una escuela Titulo I.</a:t>
            </a:r>
            <a:endParaRPr lang="en-US" altLang="en-US" sz="2000" dirty="0"/>
          </a:p>
          <a:p>
            <a:endParaRPr lang="en-US" dirty="0"/>
          </a:p>
        </p:txBody>
      </p:sp>
    </p:spTree>
    <p:extLst>
      <p:ext uri="{BB962C8B-B14F-4D97-AF65-F5344CB8AC3E}">
        <p14:creationId xmlns:p14="http://schemas.microsoft.com/office/powerpoint/2010/main" val="171558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ln w="28575">
            <a:solidFill>
              <a:schemeClr val="tx1"/>
            </a:solidFill>
            <a:miter lim="800000"/>
            <a:headEnd/>
            <a:tailEnd/>
          </a:ln>
        </p:spPr>
        <p:txBody>
          <a:bodyPr anchor="ctr"/>
          <a:lstStyle/>
          <a:p>
            <a:pPr eaLnBrk="1" hangingPunct="1"/>
            <a:r>
              <a:rPr lang="en-US" altLang="en-US" sz="3600" smtClean="0"/>
              <a:t>How Title I Works</a:t>
            </a:r>
          </a:p>
        </p:txBody>
      </p:sp>
      <p:sp>
        <p:nvSpPr>
          <p:cNvPr id="11267" name="Rectangle 5"/>
          <p:cNvSpPr>
            <a:spLocks noGrp="1" noChangeArrowheads="1"/>
          </p:cNvSpPr>
          <p:nvPr>
            <p:ph type="body" sz="half" idx="4294967295"/>
          </p:nvPr>
        </p:nvSpPr>
        <p:spPr>
          <a:xfrm>
            <a:off x="685800" y="1828800"/>
            <a:ext cx="3765550" cy="3657600"/>
          </a:xfrm>
          <a:ln w="28575">
            <a:solidFill>
              <a:schemeClr val="tx1"/>
            </a:solidFill>
            <a:miter lim="800000"/>
            <a:headEnd/>
            <a:tailEnd/>
          </a:ln>
        </p:spPr>
        <p:txBody>
          <a:bodyPr/>
          <a:lstStyle/>
          <a:p>
            <a:pPr eaLnBrk="1" hangingPunct="1">
              <a:lnSpc>
                <a:spcPct val="90000"/>
              </a:lnSpc>
              <a:buFontTx/>
              <a:buNone/>
            </a:pPr>
            <a:r>
              <a:rPr lang="en-US" altLang="en-US" sz="2400" smtClean="0"/>
              <a:t>1. The federal government provides funding to states each year for Title I.  </a:t>
            </a:r>
          </a:p>
          <a:p>
            <a:pPr eaLnBrk="1" hangingPunct="1">
              <a:lnSpc>
                <a:spcPct val="90000"/>
              </a:lnSpc>
              <a:buFontTx/>
              <a:buNone/>
            </a:pPr>
            <a:r>
              <a:rPr lang="en-US" altLang="en-US" sz="2400" smtClean="0"/>
              <a:t>2. The California Department of Education sends the money to the school district.</a:t>
            </a:r>
          </a:p>
          <a:p>
            <a:pPr eaLnBrk="1" hangingPunct="1">
              <a:lnSpc>
                <a:spcPct val="90000"/>
              </a:lnSpc>
              <a:buFontTx/>
              <a:buNone/>
            </a:pPr>
            <a:r>
              <a:rPr lang="en-US" altLang="en-US" sz="2400" smtClean="0"/>
              <a:t>	</a:t>
            </a:r>
          </a:p>
        </p:txBody>
      </p:sp>
      <p:sp>
        <p:nvSpPr>
          <p:cNvPr id="11268" name="Rectangle 6"/>
          <p:cNvSpPr>
            <a:spLocks noGrp="1" noChangeArrowheads="1"/>
          </p:cNvSpPr>
          <p:nvPr>
            <p:ph type="body" sz="half" idx="4294967295"/>
          </p:nvPr>
        </p:nvSpPr>
        <p:spPr>
          <a:xfrm>
            <a:off x="4616450" y="1828800"/>
            <a:ext cx="3765550" cy="4800600"/>
          </a:xfrm>
          <a:ln w="28575">
            <a:solidFill>
              <a:schemeClr val="tx1"/>
            </a:solidFill>
            <a:miter lim="800000"/>
            <a:headEnd/>
            <a:tailEnd/>
          </a:ln>
        </p:spPr>
        <p:txBody>
          <a:bodyPr/>
          <a:lstStyle/>
          <a:p>
            <a:pPr eaLnBrk="1" hangingPunct="1">
              <a:buFontTx/>
              <a:buNone/>
            </a:pPr>
            <a:r>
              <a:rPr lang="en-US" altLang="en-US" sz="2800" smtClean="0"/>
              <a:t>3. The school district identifies eligible schools and provides Title I funds.</a:t>
            </a:r>
          </a:p>
          <a:p>
            <a:pPr eaLnBrk="1" hangingPunct="1">
              <a:buFontTx/>
              <a:buNone/>
            </a:pPr>
            <a:r>
              <a:rPr lang="en-US" altLang="en-US" sz="2800" smtClean="0"/>
              <a:t>4. Each school that receives T-I funds uses the </a:t>
            </a:r>
            <a:r>
              <a:rPr lang="en-US" altLang="en-US" sz="2800" smtClean="0">
                <a:solidFill>
                  <a:srgbClr val="FF0000"/>
                </a:solidFill>
              </a:rPr>
              <a:t>School Site Council</a:t>
            </a:r>
            <a:r>
              <a:rPr lang="en-US" altLang="en-US" sz="2800" smtClean="0"/>
              <a:t> to determine how to use the funds.</a:t>
            </a:r>
            <a:endParaRPr lang="en-US" altLang="en-US" sz="2800" i="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a:xfrm>
            <a:off x="762000" y="228600"/>
            <a:ext cx="6870700" cy="1295400"/>
          </a:xfrm>
          <a:ln w="28575">
            <a:solidFill>
              <a:schemeClr val="tx1"/>
            </a:solidFill>
            <a:miter lim="800000"/>
            <a:headEnd/>
            <a:tailEnd/>
          </a:ln>
        </p:spPr>
        <p:txBody>
          <a:bodyPr anchor="ctr"/>
          <a:lstStyle/>
          <a:p>
            <a:pPr eaLnBrk="1" hangingPunct="1"/>
            <a:r>
              <a:rPr lang="es-ES" altLang="en-US" smtClean="0"/>
              <a:t>Como funciona Titulo I</a:t>
            </a:r>
            <a:r>
              <a:rPr lang="en-US" altLang="en-US" smtClean="0"/>
              <a:t> </a:t>
            </a:r>
          </a:p>
        </p:txBody>
      </p:sp>
      <p:sp>
        <p:nvSpPr>
          <p:cNvPr id="10243" name="Rectangle 5"/>
          <p:cNvSpPr>
            <a:spLocks noGrp="1" noChangeArrowheads="1"/>
          </p:cNvSpPr>
          <p:nvPr>
            <p:ph type="body" sz="half" idx="4294967295"/>
          </p:nvPr>
        </p:nvSpPr>
        <p:spPr>
          <a:xfrm>
            <a:off x="685800" y="1828800"/>
            <a:ext cx="3765550" cy="3657600"/>
          </a:xfrm>
          <a:ln w="28575">
            <a:solidFill>
              <a:schemeClr val="tx1"/>
            </a:solidFill>
            <a:miter lim="800000"/>
            <a:headEnd/>
            <a:tailEnd/>
          </a:ln>
        </p:spPr>
        <p:txBody>
          <a:bodyPr/>
          <a:lstStyle/>
          <a:p>
            <a:pPr marL="457200" indent="-457200" eaLnBrk="1" hangingPunct="1">
              <a:lnSpc>
                <a:spcPct val="90000"/>
              </a:lnSpc>
              <a:buFontTx/>
              <a:buAutoNum type="arabicPeriod"/>
            </a:pPr>
            <a:r>
              <a:rPr lang="es-ES" altLang="en-US" sz="2400" dirty="0" smtClean="0"/>
              <a:t>El gobierno federal manda los fondos a cada estado de la nación.</a:t>
            </a:r>
          </a:p>
          <a:p>
            <a:pPr marL="457200" indent="-457200" eaLnBrk="1" hangingPunct="1">
              <a:lnSpc>
                <a:spcPct val="90000"/>
              </a:lnSpc>
              <a:buFontTx/>
              <a:buAutoNum type="arabicPeriod"/>
            </a:pPr>
            <a:r>
              <a:rPr lang="es-ES" altLang="en-US" sz="2400" dirty="0" smtClean="0"/>
              <a:t>El departamento de educación publica de California manda los fondos a los respectivos distritos escolares.</a:t>
            </a:r>
            <a:r>
              <a:rPr lang="en-US" altLang="en-US" sz="2000" dirty="0" smtClean="0"/>
              <a:t>	</a:t>
            </a:r>
          </a:p>
        </p:txBody>
      </p:sp>
      <p:sp>
        <p:nvSpPr>
          <p:cNvPr id="10244" name="Rectangle 6"/>
          <p:cNvSpPr>
            <a:spLocks noGrp="1" noChangeArrowheads="1"/>
          </p:cNvSpPr>
          <p:nvPr>
            <p:ph type="body" sz="half" idx="4294967295"/>
          </p:nvPr>
        </p:nvSpPr>
        <p:spPr>
          <a:xfrm>
            <a:off x="4724400" y="1981200"/>
            <a:ext cx="3765550" cy="4800600"/>
          </a:xfrm>
          <a:ln w="28575">
            <a:solidFill>
              <a:schemeClr val="tx1"/>
            </a:solidFill>
            <a:miter lim="800000"/>
            <a:headEnd/>
            <a:tailEnd/>
          </a:ln>
        </p:spPr>
        <p:txBody>
          <a:bodyPr/>
          <a:lstStyle/>
          <a:p>
            <a:pPr marL="533400" indent="-533400" eaLnBrk="1" hangingPunct="1">
              <a:buFontTx/>
              <a:buNone/>
            </a:pPr>
            <a:r>
              <a:rPr lang="es-ES" altLang="en-US" sz="2400" dirty="0" smtClean="0"/>
              <a:t>3. Los distritos escolares identifican las escuelas que califican para recibir estos fondos.</a:t>
            </a:r>
          </a:p>
          <a:p>
            <a:pPr marL="533400" indent="-533400" eaLnBrk="1" hangingPunct="1">
              <a:buFontTx/>
              <a:buNone/>
            </a:pPr>
            <a:r>
              <a:rPr lang="es-ES" altLang="en-US" sz="2400" dirty="0" smtClean="0"/>
              <a:t>4. Cada escuela que recibe estos fondos usa el </a:t>
            </a:r>
            <a:r>
              <a:rPr lang="es-ES" altLang="en-US" sz="2400" dirty="0" smtClean="0">
                <a:solidFill>
                  <a:srgbClr val="FF0000"/>
                </a:solidFill>
              </a:rPr>
              <a:t>Concilio Escolar (SSC) </a:t>
            </a:r>
            <a:r>
              <a:rPr lang="es-ES" altLang="en-US" sz="2400" dirty="0" smtClean="0"/>
              <a:t>para determinar como utilizar los fondos recibidos.</a:t>
            </a:r>
            <a:endParaRPr lang="en-US" altLang="en-US" sz="2400" dirty="0" smtClean="0"/>
          </a:p>
        </p:txBody>
      </p:sp>
    </p:spTree>
    <p:extLst>
      <p:ext uri="{BB962C8B-B14F-4D97-AF65-F5344CB8AC3E}">
        <p14:creationId xmlns:p14="http://schemas.microsoft.com/office/powerpoint/2010/main" val="424413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6870700" cy="609600"/>
          </a:xfrm>
        </p:spPr>
        <p:txBody>
          <a:bodyPr/>
          <a:lstStyle/>
          <a:p>
            <a:r>
              <a:rPr lang="en-US" sz="2400" b="1" dirty="0"/>
              <a:t>California Common Core </a:t>
            </a:r>
            <a:r>
              <a:rPr lang="en-US" sz="2400" b="1" dirty="0" smtClean="0"/>
              <a:t>State Standards</a:t>
            </a:r>
            <a:endParaRPr lang="en-US" altLang="en-US" sz="2400" dirty="0" smtClean="0"/>
          </a:p>
        </p:txBody>
      </p:sp>
      <p:sp>
        <p:nvSpPr>
          <p:cNvPr id="17411" name="Rectangle 3"/>
          <p:cNvSpPr>
            <a:spLocks noGrp="1" noChangeArrowheads="1"/>
          </p:cNvSpPr>
          <p:nvPr>
            <p:ph type="body" idx="1"/>
          </p:nvPr>
        </p:nvSpPr>
        <p:spPr>
          <a:xfrm>
            <a:off x="685800" y="914400"/>
            <a:ext cx="7696200" cy="5486400"/>
          </a:xfrm>
          <a:solidFill>
            <a:schemeClr val="bg2">
              <a:lumMod val="20000"/>
              <a:lumOff val="80000"/>
            </a:schemeClr>
          </a:solidFill>
        </p:spPr>
        <p:txBody>
          <a:bodyPr/>
          <a:lstStyle/>
          <a:p>
            <a:pPr marL="0" indent="0">
              <a:buNone/>
            </a:pPr>
            <a:r>
              <a:rPr lang="en-US" sz="1600" dirty="0"/>
              <a:t>Students engage in new and challenging </a:t>
            </a:r>
            <a:r>
              <a:rPr lang="en-US" sz="1600" dirty="0" smtClean="0"/>
              <a:t>literacy experiences </a:t>
            </a:r>
            <a:r>
              <a:rPr lang="en-US" sz="1600" dirty="0"/>
              <a:t>as they develop skills and </a:t>
            </a:r>
            <a:r>
              <a:rPr lang="en-US" sz="1600" dirty="0" smtClean="0"/>
              <a:t>knowledge under </a:t>
            </a:r>
            <a:r>
              <a:rPr lang="en-US" sz="1600" dirty="0"/>
              <a:t>the California Common Core State </a:t>
            </a:r>
            <a:r>
              <a:rPr lang="en-US" sz="1600" dirty="0" smtClean="0"/>
              <a:t>Standards for </a:t>
            </a:r>
            <a:r>
              <a:rPr lang="en-US" sz="1600" dirty="0"/>
              <a:t>English Language Arts/Literacy. </a:t>
            </a:r>
            <a:endParaRPr lang="en-US" sz="1600" dirty="0" smtClean="0"/>
          </a:p>
          <a:p>
            <a:pPr marL="0" indent="0">
              <a:buNone/>
            </a:pPr>
            <a:endParaRPr lang="en-US" sz="1600" dirty="0"/>
          </a:p>
          <a:p>
            <a:pPr marL="0" indent="0">
              <a:buNone/>
            </a:pPr>
            <a:r>
              <a:rPr lang="en-US" sz="1600" dirty="0" smtClean="0"/>
              <a:t>The standards are </a:t>
            </a:r>
            <a:r>
              <a:rPr lang="en-US" sz="1600" dirty="0"/>
              <a:t>organized around four </a:t>
            </a:r>
            <a:r>
              <a:rPr lang="en-US" sz="1600" dirty="0" smtClean="0"/>
              <a:t>strands—Reading, Writing</a:t>
            </a:r>
            <a:r>
              <a:rPr lang="en-US" sz="1600" dirty="0"/>
              <a:t>, Speaking and Listening, and </a:t>
            </a:r>
            <a:r>
              <a:rPr lang="en-US" sz="1600" dirty="0" smtClean="0"/>
              <a:t>Language—which </a:t>
            </a:r>
            <a:r>
              <a:rPr lang="en-US" sz="1600" dirty="0"/>
              <a:t>define what students are expected to </a:t>
            </a:r>
            <a:r>
              <a:rPr lang="en-US" sz="1600" dirty="0" smtClean="0"/>
              <a:t>learn by </a:t>
            </a:r>
            <a:r>
              <a:rPr lang="en-US" sz="1600" dirty="0"/>
              <a:t>the end of each grade</a:t>
            </a:r>
            <a:r>
              <a:rPr lang="en-US" sz="1600" dirty="0" smtClean="0"/>
              <a:t>. </a:t>
            </a:r>
          </a:p>
          <a:p>
            <a:pPr marL="0" indent="0">
              <a:buNone/>
            </a:pPr>
            <a:endParaRPr lang="en-US" sz="1600" dirty="0"/>
          </a:p>
          <a:p>
            <a:pPr marL="0" indent="0">
              <a:buNone/>
            </a:pPr>
            <a:r>
              <a:rPr lang="en-US" sz="1600" dirty="0" smtClean="0"/>
              <a:t>Students </a:t>
            </a:r>
            <a:r>
              <a:rPr lang="en-US" sz="1600" dirty="0"/>
              <a:t>in grades three through five build </a:t>
            </a:r>
            <a:r>
              <a:rPr lang="en-US" sz="1600" dirty="0" smtClean="0"/>
              <a:t>on their </a:t>
            </a:r>
            <a:r>
              <a:rPr lang="en-US" sz="1600" dirty="0"/>
              <a:t>foundational reading skills by improving </a:t>
            </a:r>
            <a:r>
              <a:rPr lang="en-US" sz="1600" dirty="0" smtClean="0"/>
              <a:t>their reading </a:t>
            </a:r>
            <a:r>
              <a:rPr lang="en-US" sz="1600" dirty="0"/>
              <a:t>fluency and decoding longer and </a:t>
            </a:r>
            <a:r>
              <a:rPr lang="en-US" sz="1600" dirty="0" smtClean="0"/>
              <a:t>more difficult </a:t>
            </a:r>
            <a:r>
              <a:rPr lang="en-US" sz="1600" dirty="0"/>
              <a:t>words. Learning also focuses on </a:t>
            </a:r>
            <a:r>
              <a:rPr lang="en-US" sz="1600" dirty="0" smtClean="0"/>
              <a:t>three new </a:t>
            </a:r>
            <a:r>
              <a:rPr lang="en-US" sz="1600" dirty="0"/>
              <a:t>emphases: </a:t>
            </a:r>
            <a:endParaRPr lang="en-US" sz="1600" dirty="0" smtClean="0"/>
          </a:p>
          <a:p>
            <a:pPr>
              <a:buAutoNum type="arabicParenBoth"/>
            </a:pPr>
            <a:r>
              <a:rPr lang="en-US" sz="1600" dirty="0" smtClean="0"/>
              <a:t>more </a:t>
            </a:r>
            <a:r>
              <a:rPr lang="en-US" sz="1600" dirty="0"/>
              <a:t>exposure to </a:t>
            </a:r>
            <a:r>
              <a:rPr lang="en-US" sz="1600" dirty="0" smtClean="0"/>
              <a:t>content-rich informational </a:t>
            </a:r>
            <a:r>
              <a:rPr lang="en-US" sz="1600" dirty="0"/>
              <a:t>texts</a:t>
            </a:r>
            <a:r>
              <a:rPr lang="en-US" sz="1600" dirty="0" smtClean="0"/>
              <a:t>;</a:t>
            </a:r>
          </a:p>
          <a:p>
            <a:pPr>
              <a:buAutoNum type="arabicParenBoth"/>
            </a:pPr>
            <a:r>
              <a:rPr lang="en-US" sz="1600" dirty="0" smtClean="0"/>
              <a:t>developing </a:t>
            </a:r>
            <a:r>
              <a:rPr lang="en-US" sz="1600" dirty="0"/>
              <a:t>and </a:t>
            </a:r>
            <a:r>
              <a:rPr lang="en-US" sz="1600" dirty="0" smtClean="0"/>
              <a:t>writing opinions </a:t>
            </a:r>
            <a:r>
              <a:rPr lang="en-US" sz="1600" dirty="0"/>
              <a:t>using evidence from books and </a:t>
            </a:r>
            <a:r>
              <a:rPr lang="en-US" sz="1600" dirty="0" smtClean="0"/>
              <a:t>other text </a:t>
            </a:r>
            <a:r>
              <a:rPr lang="en-US" sz="1600" dirty="0"/>
              <a:t>resources; </a:t>
            </a:r>
            <a:endParaRPr lang="en-US" sz="1600" dirty="0" smtClean="0"/>
          </a:p>
          <a:p>
            <a:pPr>
              <a:buAutoNum type="arabicParenBoth"/>
            </a:pPr>
            <a:r>
              <a:rPr lang="en-US" sz="1600" dirty="0" smtClean="0"/>
              <a:t>engaging </a:t>
            </a:r>
            <a:r>
              <a:rPr lang="en-US" sz="1600" dirty="0"/>
              <a:t>in group </a:t>
            </a:r>
            <a:r>
              <a:rPr lang="en-US" sz="1600" dirty="0" smtClean="0"/>
              <a:t>and individual </a:t>
            </a:r>
            <a:r>
              <a:rPr lang="en-US" sz="1600" dirty="0"/>
              <a:t>reading and research activities </a:t>
            </a:r>
            <a:r>
              <a:rPr lang="en-US" sz="1600" dirty="0" smtClean="0"/>
              <a:t>centered on </a:t>
            </a:r>
            <a:r>
              <a:rPr lang="en-US" sz="1600" dirty="0"/>
              <a:t>more complex texts with new </a:t>
            </a:r>
            <a:r>
              <a:rPr lang="en-US" sz="1600" dirty="0" smtClean="0"/>
              <a:t>vocabulary. </a:t>
            </a:r>
            <a:r>
              <a:rPr lang="en-US" altLang="en-US" sz="1600" dirty="0" smtClean="0"/>
              <a:t>Standards </a:t>
            </a:r>
            <a:r>
              <a:rPr lang="en-US" altLang="en-US" sz="1600" dirty="0" smtClean="0"/>
              <a:t>identify what your child needs to know and be able to do in Math, </a:t>
            </a:r>
            <a:r>
              <a:rPr lang="en-US" altLang="en-US" sz="1600" dirty="0" smtClean="0"/>
              <a:t>English Language </a:t>
            </a:r>
            <a:r>
              <a:rPr lang="en-US" altLang="en-US" sz="1600" dirty="0" smtClean="0"/>
              <a:t>Arts, Science, and history-social science.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381000"/>
            <a:ext cx="7800975" cy="5934075"/>
          </a:xfrm>
          <a:prstGeom prst="rect">
            <a:avLst/>
          </a:prstGeom>
        </p:spPr>
      </p:pic>
    </p:spTree>
    <p:extLst>
      <p:ext uri="{BB962C8B-B14F-4D97-AF65-F5344CB8AC3E}">
        <p14:creationId xmlns:p14="http://schemas.microsoft.com/office/powerpoint/2010/main" val="1587216993"/>
      </p:ext>
    </p:extLst>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498a7625-a250-4273-93f6-fcee61118a6f">Parental Involvement</Document_x0020_Typ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9C847EFC23D554D9FD3ABCF0E763A9E" ma:contentTypeVersion="4" ma:contentTypeDescription="Create a new document." ma:contentTypeScope="" ma:versionID="3c5101d282778a6dfcc04e4e546261ff">
  <xsd:schema xmlns:xsd="http://www.w3.org/2001/XMLSchema" xmlns:p="http://schemas.microsoft.com/office/2006/metadata/properties" xmlns:ns2="498a7625-a250-4273-93f6-fcee61118a6f" targetNamespace="http://schemas.microsoft.com/office/2006/metadata/properties" ma:root="true" ma:fieldsID="846f41263dbd45cef32e885e9033e738" ns2:_="">
    <xsd:import namespace="498a7625-a250-4273-93f6-fcee61118a6f"/>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dms="http://schemas.microsoft.com/office/2006/documentManagement/types" targetNamespace="498a7625-a250-4273-93f6-fcee61118a6f" elementFormDefault="qualified">
    <xsd:import namespace="http://schemas.microsoft.com/office/2006/documentManagement/types"/>
    <xsd:element name="Document_x0020_Type" ma:index="8" nillable="true" ma:displayName="Document Type" ma:default="" ma:format="Dropdown" ma:internalName="Document_x0020_Type">
      <xsd:simpleType>
        <xsd:restriction base="dms:Choice">
          <xsd:enumeration value="Academics-RLA"/>
          <xsd:enumeration value="Academics-GATE"/>
          <xsd:enumeration value="Academics-Health"/>
          <xsd:enumeration value="Academics-ARE"/>
          <xsd:enumeration value="Academics-Art"/>
          <xsd:enumeration value="Academics-Physical Education"/>
          <xsd:enumeration value="Academics-Preschool"/>
          <xsd:enumeration value="Academics-EL"/>
          <xsd:enumeration value="Academics-EDY"/>
          <xsd:enumeration value="Academics-Stakeholder"/>
          <xsd:enumeration value="Academics-Math"/>
          <xsd:enumeration value="Academics-School Climate"/>
          <xsd:enumeration value="Academics-Science"/>
          <xsd:enumeration value="Academics-Spec Ed"/>
          <xsd:enumeration value="Academics-Ex Learn"/>
          <xsd:enumeration value="Academics-PE"/>
          <xsd:enumeration value="Budget"/>
          <xsd:enumeration value="Monitoring"/>
          <xsd:enumeration value="Parental Involvement"/>
          <xsd:enumeration value="Other Sup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C337162-1665-4EDB-874B-72ACCB3A16BB}">
  <ds:schemaRefs>
    <ds:schemaRef ds:uri="http://schemas.microsoft.com/sharepoint/v3/contenttype/forms"/>
  </ds:schemaRefs>
</ds:datastoreItem>
</file>

<file path=customXml/itemProps2.xml><?xml version="1.0" encoding="utf-8"?>
<ds:datastoreItem xmlns:ds="http://schemas.openxmlformats.org/officeDocument/2006/customXml" ds:itemID="{215F941E-9D31-4323-9B51-20E4FD758A6E}">
  <ds:schemaRefs>
    <ds:schemaRef ds:uri="http://schemas.microsoft.com/office/2006/metadata/longProperties"/>
  </ds:schemaRefs>
</ds:datastoreItem>
</file>

<file path=customXml/itemProps3.xml><?xml version="1.0" encoding="utf-8"?>
<ds:datastoreItem xmlns:ds="http://schemas.openxmlformats.org/officeDocument/2006/customXml" ds:itemID="{AA9414F3-EF41-44C2-AE68-0AADD85684B2}">
  <ds:schemaRefs>
    <ds:schemaRef ds:uri="http://schemas.microsoft.com/office/2006/documentManagement/types"/>
    <ds:schemaRef ds:uri="498a7625-a250-4273-93f6-fcee61118a6f"/>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B01E7A3-0047-4EE2-A19A-1A48B6CA7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8a7625-a250-4273-93f6-fcee61118a6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1287</TotalTime>
  <Words>2578</Words>
  <Application>Microsoft Office PowerPoint</Application>
  <PresentationFormat>On-screen Show (4:3)</PresentationFormat>
  <Paragraphs>235</Paragraphs>
  <Slides>42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Comic Sans MS</vt:lpstr>
      <vt:lpstr>Special Elite</vt:lpstr>
      <vt:lpstr>Crayons</vt:lpstr>
      <vt:lpstr>Title I  Annual Parent Meeting</vt:lpstr>
      <vt:lpstr>The next slide is a suggested Ice breakers</vt:lpstr>
      <vt:lpstr>Dreams to Reality Sueños a realidades</vt:lpstr>
      <vt:lpstr>What we all want Lo que todos queremos</vt:lpstr>
      <vt:lpstr>What is Title I? Que es Titulo I</vt:lpstr>
      <vt:lpstr>How Title I Works</vt:lpstr>
      <vt:lpstr>Como funciona Titulo I </vt:lpstr>
      <vt:lpstr>California Common Core State Standards</vt:lpstr>
      <vt:lpstr>PowerPoint Presentation</vt:lpstr>
      <vt:lpstr>Estándares estatales communes de California</vt:lpstr>
      <vt:lpstr>PowerPoint Presentation</vt:lpstr>
      <vt:lpstr>K-3 we teach to read  4- and beyond we READ to learn.</vt:lpstr>
      <vt:lpstr>De Kinder al tercer (3) grado aprendemos a leer De cuarto (4) grado en adelante leemos para aprender</vt:lpstr>
      <vt:lpstr>Measuring Student Success</vt:lpstr>
      <vt:lpstr>Tests Students Take </vt:lpstr>
      <vt:lpstr>Video</vt:lpstr>
      <vt:lpstr>SBAC ELA Claim 1: Reading/  Reclamación 1: Lectura </vt:lpstr>
      <vt:lpstr>Claim 2: Writing  Reclamación 2: Escritura</vt:lpstr>
      <vt:lpstr>Claim 3: Speaking and Listening Reclamación 3: Hablar y scuchar </vt:lpstr>
      <vt:lpstr>Claim 4: Research/Inquiry Reclamación 4: Investigación/Investigación</vt:lpstr>
      <vt:lpstr>  The English Language Proficiency Assessments for California (ELPAC) Pruebas de Suficiencia en el Idioma Inglés de California (ELPAC)</vt:lpstr>
      <vt:lpstr>Title I funds we receive Fondos Titulo I que recibimos</vt:lpstr>
      <vt:lpstr>How we use our T-I funds Como se utilizan los fondos Titulo I </vt:lpstr>
      <vt:lpstr>Title I Programs generally offer</vt:lpstr>
      <vt:lpstr>Programas típicamente ofrecidos por los fondos Titulo I </vt:lpstr>
      <vt:lpstr>PowerPoint Presentation</vt:lpstr>
      <vt:lpstr>Who decides how funds are used? ¿Quien decide como utilizar los fondos? </vt:lpstr>
      <vt:lpstr>Working together! Trabajando juntos </vt:lpstr>
      <vt:lpstr>Our T-I Parent Involvement Policy requires that:</vt:lpstr>
      <vt:lpstr>Nuestra póliza de Titulo I requiere que:</vt:lpstr>
      <vt:lpstr>PowerPoint Presentation</vt:lpstr>
      <vt:lpstr>PowerPoint Presentation</vt:lpstr>
      <vt:lpstr>PowerPoint Presentation</vt:lpstr>
      <vt:lpstr>PowerPoint Presentation</vt:lpstr>
      <vt:lpstr>School Compact</vt:lpstr>
      <vt:lpstr>El Contrato</vt:lpstr>
      <vt:lpstr>Parental Involvement</vt:lpstr>
      <vt:lpstr>Participación de los padres </vt:lpstr>
      <vt:lpstr>What Can I Do To Support My Child?</vt:lpstr>
      <vt:lpstr>¿Que puedo hacer yo como padre para apoyar a mi hijo? </vt:lpstr>
      <vt:lpstr>Get to Know Your School &amp; Communicate With Teachers</vt:lpstr>
      <vt:lpstr>Familiarícese con su escuela y comuníquese con su maestro </vt:lpstr>
    </vt:vector>
  </TitlesOfParts>
  <Manager/>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&amp; Title III Annual Parent Meeting</dc:title>
  <dc:subject/>
  <dc:creator>FCSS</dc:creator>
  <cp:keywords/>
  <dc:description/>
  <cp:lastModifiedBy>Trujillo, Marin</cp:lastModifiedBy>
  <cp:revision>52</cp:revision>
  <cp:lastPrinted>1601-01-01T00:00:00Z</cp:lastPrinted>
  <dcterms:created xsi:type="dcterms:W3CDTF">2005-03-25T17:28:07Z</dcterms:created>
  <dcterms:modified xsi:type="dcterms:W3CDTF">2017-10-02T23:25:36Z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
    <vt:lpwstr>Document</vt:lpwstr>
  </property>
</Properties>
</file>